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8229600" cx="14630400"/>
  <p:notesSz cx="8229600" cy="14630400"/>
  <p:embeddedFontLst>
    <p:embeddedFont>
      <p:font typeface="Roboto Slab"/>
      <p:regular r:id="rId60"/>
      <p:bold r:id="rId61"/>
    </p:embeddedFont>
    <p:embeddedFont>
      <p:font typeface="Robot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regular.fntdata"/><Relationship Id="rId61" Type="http://schemas.openxmlformats.org/officeDocument/2006/relationships/font" Target="fonts/RobotoSlab-bold.fntdata"/><Relationship Id="rId20" Type="http://schemas.openxmlformats.org/officeDocument/2006/relationships/slide" Target="slides/slide16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Slab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c29423fd7f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c29423fd7f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c29423fd7f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c29423fd7f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c29423fd7f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c29423fd7f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c29423fd7f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3c29423fd7f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3c29423fd7f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c29423fd7f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3c29423fd7f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3c29423fd7f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c29423fd7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c29423fd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3c29423fd7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8" name="Google Shape;129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9" name="Google Shape;135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bg>
      <p:bgPr>
        <a:solidFill>
          <a:srgbClr val="00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4 master">
  <p:cSld name="Slide 24 master"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5 master">
  <p:cSld name="Slide 25 master"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6 master">
  <p:cSld name="Slide 26 master"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7 master">
  <p:cSld name="Slide 27 master">
    <p:bg>
      <p:bgPr>
        <a:solidFill>
          <a:srgbClr val="00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8 master">
  <p:cSld name="Slide 28 master"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9 master">
  <p:cSld name="Slide 29 master"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0 master">
  <p:cSld name="Slide 30 master"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1 master">
  <p:cSld name="Slide 31 master"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2 master">
  <p:cSld name="Slide 32 master">
    <p:bg>
      <p:bgPr>
        <a:solidFill>
          <a:srgbClr val="00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3 master">
  <p:cSld name="Slide 33 master"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4 master">
  <p:cSld name="Slide 34 master"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5 master">
  <p:cSld name="Slide 35 master"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6 master">
  <p:cSld name="Slide 36 master"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7 master">
  <p:cSld name="Slide 37 master"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8 master">
  <p:cSld name="Slide 38 master"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9 master">
  <p:cSld name="Slide 39 master"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0 master">
  <p:cSld name="Slide 40 master"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1 master">
  <p:cSld name="Slide 41 master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2 master">
  <p:cSld name="Slide 42 master"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3 master">
  <p:cSld name="Slide 43 master"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4 master">
  <p:cSld name="Slide 44 master"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5 master">
  <p:cSld name="Slide 45 master"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6 master">
  <p:cSld name="Slide 46 master"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7 master">
  <p:cSld name="Slide 47 master"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8 master">
  <p:cSld name="Slide 48 master"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9 master">
  <p:cSld name="Slide 49 master"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0 master">
  <p:cSld name="Slide 50 master"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1 master">
  <p:cSld name="Slide 51 master"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2 master">
  <p:cSld name="Slide 52 master"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://www.cve.or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74.png"/><Relationship Id="rId9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Relationship Id="rId8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Relationship Id="rId4" Type="http://schemas.openxmlformats.org/officeDocument/2006/relationships/image" Target="../media/image59.png"/><Relationship Id="rId5" Type="http://schemas.openxmlformats.org/officeDocument/2006/relationships/image" Target="../media/image73.png"/><Relationship Id="rId6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Relationship Id="rId5" Type="http://schemas.openxmlformats.org/officeDocument/2006/relationships/image" Target="../media/image84.png"/><Relationship Id="rId6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2.png"/><Relationship Id="rId4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0.png"/><Relationship Id="rId4" Type="http://schemas.openxmlformats.org/officeDocument/2006/relationships/image" Target="../media/image81.png"/><Relationship Id="rId5" Type="http://schemas.openxmlformats.org/officeDocument/2006/relationships/image" Target="../media/image88.png"/><Relationship Id="rId6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tryhackme.com/room/linuxfundamentalspart1" TargetMode="External"/><Relationship Id="rId4" Type="http://schemas.openxmlformats.org/officeDocument/2006/relationships/hyperlink" Target="https://tryhackme.com/room/linuxfundamentalspart2" TargetMode="External"/><Relationship Id="rId5" Type="http://schemas.openxmlformats.org/officeDocument/2006/relationships/hyperlink" Target="https://tryhackme.com/room/linuxfundamentalspart3" TargetMode="External"/><Relationship Id="rId6" Type="http://schemas.openxmlformats.org/officeDocument/2006/relationships/hyperlink" Target="https://tryhackme.com/room/searchskills" TargetMode="External"/><Relationship Id="rId7" Type="http://schemas.openxmlformats.org/officeDocument/2006/relationships/image" Target="../media/image8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773" y="1163987"/>
            <a:ext cx="4029575" cy="590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5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Introduction to Cybersecurity: Foundations and Mental Models</a:t>
            </a:r>
            <a:endParaRPr b="0" i="0" sz="4450" u="none" cap="none" strike="noStrike"/>
          </a:p>
        </p:txBody>
      </p:sp>
      <p:sp>
        <p:nvSpPr>
          <p:cNvPr id="174" name="Google Shape;174;p55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75" name="Google Shape;175;p55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University of the Witwatersrand | COMS4064A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4"/>
          <p:cNvSpPr/>
          <p:nvPr/>
        </p:nvSpPr>
        <p:spPr>
          <a:xfrm>
            <a:off x="793790" y="856536"/>
            <a:ext cx="524267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550"/>
              <a:buFont typeface="Roboto Slab"/>
              <a:buNone/>
            </a:pPr>
            <a:r>
              <a:rPr b="0" i="0" lang="en-US" sz="35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Seeing Network Activity</a:t>
            </a:r>
            <a:endParaRPr b="0" i="0" sz="3550" u="none" cap="none" strike="noStrike"/>
          </a:p>
        </p:txBody>
      </p:sp>
      <p:sp>
        <p:nvSpPr>
          <p:cNvPr id="353" name="Google Shape;353;p64"/>
          <p:cNvSpPr/>
          <p:nvPr/>
        </p:nvSpPr>
        <p:spPr>
          <a:xfrm>
            <a:off x="793790" y="1481495"/>
            <a:ext cx="360199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Essential Networking Commands</a:t>
            </a:r>
            <a:endParaRPr b="0" i="0" sz="1750" u="none" cap="none" strike="noStrike"/>
          </a:p>
        </p:txBody>
      </p:sp>
      <p:sp>
        <p:nvSpPr>
          <p:cNvPr id="354" name="Google Shape;354;p64"/>
          <p:cNvSpPr/>
          <p:nvPr/>
        </p:nvSpPr>
        <p:spPr>
          <a:xfrm>
            <a:off x="793790" y="1982629"/>
            <a:ext cx="6448782" cy="1998226"/>
          </a:xfrm>
          <a:prstGeom prst="roundRect">
            <a:avLst>
              <a:gd fmla="val 1362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4"/>
          <p:cNvSpPr/>
          <p:nvPr/>
        </p:nvSpPr>
        <p:spPr>
          <a:xfrm>
            <a:off x="998101" y="2186940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ip addr</a:t>
            </a:r>
            <a:endParaRPr b="0" i="0" sz="1750" u="none" cap="none" strike="noStrike"/>
          </a:p>
        </p:txBody>
      </p:sp>
      <p:sp>
        <p:nvSpPr>
          <p:cNvPr id="356" name="Google Shape;356;p64"/>
          <p:cNvSpPr/>
          <p:nvPr/>
        </p:nvSpPr>
        <p:spPr>
          <a:xfrm>
            <a:off x="998101" y="2557463"/>
            <a:ext cx="6040160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Display all network interfaces and their IP addresses. Essential for identifying your system's network configuration.</a:t>
            </a:r>
            <a:endParaRPr b="0" i="0" sz="1400" u="none" cap="none" strike="noStrike"/>
          </a:p>
        </p:txBody>
      </p:sp>
      <p:sp>
        <p:nvSpPr>
          <p:cNvPr id="357" name="Google Shape;357;p64"/>
          <p:cNvSpPr/>
          <p:nvPr/>
        </p:nvSpPr>
        <p:spPr>
          <a:xfrm>
            <a:off x="998101" y="3243143"/>
            <a:ext cx="6040160" cy="533400"/>
          </a:xfrm>
          <a:prstGeom prst="roundRect">
            <a:avLst>
              <a:gd fmla="val 51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4"/>
          <p:cNvSpPr/>
          <p:nvPr/>
        </p:nvSpPr>
        <p:spPr>
          <a:xfrm>
            <a:off x="989052" y="3243143"/>
            <a:ext cx="6058257" cy="533400"/>
          </a:xfrm>
          <a:prstGeom prst="roundRect">
            <a:avLst>
              <a:gd fmla="val 51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4"/>
          <p:cNvSpPr/>
          <p:nvPr/>
        </p:nvSpPr>
        <p:spPr>
          <a:xfrm>
            <a:off x="1170503" y="3379232"/>
            <a:ext cx="5695355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ip addr show</a:t>
            </a:r>
            <a:endParaRPr b="0" i="0" sz="1400" u="none" cap="none" strike="noStrike"/>
          </a:p>
        </p:txBody>
      </p:sp>
      <p:sp>
        <p:nvSpPr>
          <p:cNvPr id="360" name="Google Shape;360;p64"/>
          <p:cNvSpPr/>
          <p:nvPr/>
        </p:nvSpPr>
        <p:spPr>
          <a:xfrm>
            <a:off x="7387709" y="1982629"/>
            <a:ext cx="6448901" cy="1998226"/>
          </a:xfrm>
          <a:prstGeom prst="roundRect">
            <a:avLst>
              <a:gd fmla="val 1362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4"/>
          <p:cNvSpPr/>
          <p:nvPr/>
        </p:nvSpPr>
        <p:spPr>
          <a:xfrm>
            <a:off x="7592020" y="2186940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ss -tulpn</a:t>
            </a:r>
            <a:endParaRPr b="0" i="0" sz="1750" u="none" cap="none" strike="noStrike"/>
          </a:p>
        </p:txBody>
      </p:sp>
      <p:sp>
        <p:nvSpPr>
          <p:cNvPr id="362" name="Google Shape;362;p64"/>
          <p:cNvSpPr/>
          <p:nvPr/>
        </p:nvSpPr>
        <p:spPr>
          <a:xfrm>
            <a:off x="7592020" y="2557463"/>
            <a:ext cx="6040279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Show what ports your system is listening on. Critical for detecting unauthorised services or backdoors.</a:t>
            </a:r>
            <a:endParaRPr b="0" i="0" sz="1400" u="none" cap="none" strike="noStrike"/>
          </a:p>
        </p:txBody>
      </p:sp>
      <p:sp>
        <p:nvSpPr>
          <p:cNvPr id="363" name="Google Shape;363;p64"/>
          <p:cNvSpPr/>
          <p:nvPr/>
        </p:nvSpPr>
        <p:spPr>
          <a:xfrm>
            <a:off x="7592020" y="3243143"/>
            <a:ext cx="6040279" cy="533400"/>
          </a:xfrm>
          <a:prstGeom prst="roundRect">
            <a:avLst>
              <a:gd fmla="val 51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4"/>
          <p:cNvSpPr/>
          <p:nvPr/>
        </p:nvSpPr>
        <p:spPr>
          <a:xfrm>
            <a:off x="7582972" y="3243143"/>
            <a:ext cx="6058376" cy="533400"/>
          </a:xfrm>
          <a:prstGeom prst="roundRect">
            <a:avLst>
              <a:gd fmla="val 51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64"/>
          <p:cNvSpPr/>
          <p:nvPr/>
        </p:nvSpPr>
        <p:spPr>
          <a:xfrm>
            <a:off x="7764423" y="3379232"/>
            <a:ext cx="5695474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ss -tulpn | grep LISTEN</a:t>
            </a:r>
            <a:endParaRPr b="0" i="0" sz="1400" u="none" cap="none" strike="noStrike"/>
          </a:p>
        </p:txBody>
      </p:sp>
      <p:sp>
        <p:nvSpPr>
          <p:cNvPr id="366" name="Google Shape;366;p64"/>
          <p:cNvSpPr/>
          <p:nvPr/>
        </p:nvSpPr>
        <p:spPr>
          <a:xfrm>
            <a:off x="793790" y="4125992"/>
            <a:ext cx="6448782" cy="1998226"/>
          </a:xfrm>
          <a:prstGeom prst="roundRect">
            <a:avLst>
              <a:gd fmla="val 1362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4"/>
          <p:cNvSpPr/>
          <p:nvPr/>
        </p:nvSpPr>
        <p:spPr>
          <a:xfrm>
            <a:off x="998101" y="4330303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curl</a:t>
            </a:r>
            <a:endParaRPr b="0" i="0" sz="1750" u="none" cap="none" strike="noStrike"/>
          </a:p>
        </p:txBody>
      </p:sp>
      <p:sp>
        <p:nvSpPr>
          <p:cNvPr id="368" name="Google Shape;368;p64"/>
          <p:cNvSpPr/>
          <p:nvPr/>
        </p:nvSpPr>
        <p:spPr>
          <a:xfrm>
            <a:off x="998101" y="4700826"/>
            <a:ext cx="6040160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Make web requests from the command line. Useful for testing APIs and investigating suspicious URLs safely.</a:t>
            </a:r>
            <a:endParaRPr b="0" i="0" sz="1400" u="none" cap="none" strike="noStrike"/>
          </a:p>
        </p:txBody>
      </p:sp>
      <p:sp>
        <p:nvSpPr>
          <p:cNvPr id="369" name="Google Shape;369;p64"/>
          <p:cNvSpPr/>
          <p:nvPr/>
        </p:nvSpPr>
        <p:spPr>
          <a:xfrm>
            <a:off x="998101" y="5386507"/>
            <a:ext cx="6040160" cy="533400"/>
          </a:xfrm>
          <a:prstGeom prst="roundRect">
            <a:avLst>
              <a:gd fmla="val 51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4"/>
          <p:cNvSpPr/>
          <p:nvPr/>
        </p:nvSpPr>
        <p:spPr>
          <a:xfrm>
            <a:off x="989052" y="5386507"/>
            <a:ext cx="6058257" cy="533400"/>
          </a:xfrm>
          <a:prstGeom prst="roundRect">
            <a:avLst>
              <a:gd fmla="val 51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4"/>
          <p:cNvSpPr/>
          <p:nvPr/>
        </p:nvSpPr>
        <p:spPr>
          <a:xfrm>
            <a:off x="1170503" y="5522595"/>
            <a:ext cx="5695355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curl https://example.com</a:t>
            </a:r>
            <a:endParaRPr b="0" i="0" sz="1400" u="none" cap="none" strike="noStrike"/>
          </a:p>
        </p:txBody>
      </p:sp>
      <p:sp>
        <p:nvSpPr>
          <p:cNvPr id="372" name="Google Shape;372;p64"/>
          <p:cNvSpPr/>
          <p:nvPr/>
        </p:nvSpPr>
        <p:spPr>
          <a:xfrm>
            <a:off x="7387709" y="4125992"/>
            <a:ext cx="6448901" cy="1998226"/>
          </a:xfrm>
          <a:prstGeom prst="roundRect">
            <a:avLst>
              <a:gd fmla="val 1362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4"/>
          <p:cNvSpPr/>
          <p:nvPr/>
        </p:nvSpPr>
        <p:spPr>
          <a:xfrm>
            <a:off x="7592020" y="4330303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ping</a:t>
            </a:r>
            <a:endParaRPr b="0" i="0" sz="1750" u="none" cap="none" strike="noStrike"/>
          </a:p>
        </p:txBody>
      </p:sp>
      <p:sp>
        <p:nvSpPr>
          <p:cNvPr id="374" name="Google Shape;374;p64"/>
          <p:cNvSpPr/>
          <p:nvPr/>
        </p:nvSpPr>
        <p:spPr>
          <a:xfrm>
            <a:off x="7592020" y="4700826"/>
            <a:ext cx="6040279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Test network connectivity to a host. Basic but essential for diagnosing network issues and reachability.</a:t>
            </a:r>
            <a:endParaRPr b="0" i="0" sz="1400" u="none" cap="none" strike="noStrike"/>
          </a:p>
        </p:txBody>
      </p:sp>
      <p:sp>
        <p:nvSpPr>
          <p:cNvPr id="375" name="Google Shape;375;p64"/>
          <p:cNvSpPr/>
          <p:nvPr/>
        </p:nvSpPr>
        <p:spPr>
          <a:xfrm>
            <a:off x="7592020" y="5386507"/>
            <a:ext cx="6040279" cy="533400"/>
          </a:xfrm>
          <a:prstGeom prst="roundRect">
            <a:avLst>
              <a:gd fmla="val 51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4"/>
          <p:cNvSpPr/>
          <p:nvPr/>
        </p:nvSpPr>
        <p:spPr>
          <a:xfrm>
            <a:off x="7582972" y="5386507"/>
            <a:ext cx="6058376" cy="533400"/>
          </a:xfrm>
          <a:prstGeom prst="roundRect">
            <a:avLst>
              <a:gd fmla="val 51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4"/>
          <p:cNvSpPr/>
          <p:nvPr/>
        </p:nvSpPr>
        <p:spPr>
          <a:xfrm>
            <a:off x="7764423" y="5522595"/>
            <a:ext cx="5695474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Consolas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ping -c 4 google.com</a:t>
            </a:r>
            <a:endParaRPr b="0" i="0" sz="1400" u="none" cap="none" strike="noStrike"/>
          </a:p>
        </p:txBody>
      </p:sp>
      <p:sp>
        <p:nvSpPr>
          <p:cNvPr id="378" name="Google Shape;378;p64"/>
          <p:cNvSpPr/>
          <p:nvPr/>
        </p:nvSpPr>
        <p:spPr>
          <a:xfrm>
            <a:off x="793790" y="6341864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Security Use Case</a:t>
            </a:r>
            <a:endParaRPr b="0" i="0" sz="1750" u="none" cap="none" strike="noStrike"/>
          </a:p>
        </p:txBody>
      </p:sp>
      <p:sp>
        <p:nvSpPr>
          <p:cNvPr id="379" name="Google Shape;379;p64"/>
          <p:cNvSpPr/>
          <p:nvPr/>
        </p:nvSpPr>
        <p:spPr>
          <a:xfrm>
            <a:off x="793790" y="6842998"/>
            <a:ext cx="13042821" cy="53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Imagine you suspect malware on a system. Running </a:t>
            </a:r>
            <a:r>
              <a:rPr b="0" i="0" lang="en-US" sz="140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ss -tulpn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reveals an unexpected process listening on port 4444 — a common Metasploit backdoor port. </a:t>
            </a: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Is malware opening a backdoor?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5"/>
          <p:cNvSpPr/>
          <p:nvPr/>
        </p:nvSpPr>
        <p:spPr>
          <a:xfrm>
            <a:off x="793790" y="654010"/>
            <a:ext cx="61293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200"/>
              <a:buFont typeface="Roboto Slab"/>
              <a:buNone/>
            </a:pPr>
            <a:r>
              <a:rPr b="0" i="0" lang="en-US" sz="4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Open Source Debate</a:t>
            </a:r>
            <a:endParaRPr b="0" i="0" sz="4200" u="none" cap="none" strike="noStrike"/>
          </a:p>
        </p:txBody>
      </p:sp>
      <p:sp>
        <p:nvSpPr>
          <p:cNvPr id="386" name="Google Shape;386;p65"/>
          <p:cNvSpPr/>
          <p:nvPr/>
        </p:nvSpPr>
        <p:spPr>
          <a:xfrm>
            <a:off x="793790" y="1409224"/>
            <a:ext cx="3638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Many Eyes vs Many Exploits</a:t>
            </a:r>
            <a:endParaRPr b="0" i="0" sz="2100" u="none" cap="none" strike="noStrike"/>
          </a:p>
        </p:txBody>
      </p:sp>
      <p:sp>
        <p:nvSpPr>
          <p:cNvPr id="387" name="Google Shape;387;p65"/>
          <p:cNvSpPr/>
          <p:nvPr/>
        </p:nvSpPr>
        <p:spPr>
          <a:xfrm>
            <a:off x="638532" y="2052876"/>
            <a:ext cx="6569100" cy="2794800"/>
          </a:xfrm>
          <a:prstGeom prst="roundRect">
            <a:avLst>
              <a:gd fmla="val 1157" name="adj"/>
            </a:avLst>
          </a:prstGeom>
          <a:solidFill>
            <a:srgbClr val="66A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/>
          <p:nvPr/>
        </p:nvSpPr>
        <p:spPr>
          <a:xfrm>
            <a:off x="853916" y="2257544"/>
            <a:ext cx="2693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Linus's Law</a:t>
            </a:r>
            <a:endParaRPr b="0" i="0" sz="2100" u="none" cap="none" strike="noStrike"/>
          </a:p>
        </p:txBody>
      </p:sp>
      <p:sp>
        <p:nvSpPr>
          <p:cNvPr id="389" name="Google Shape;389;p65"/>
          <p:cNvSpPr/>
          <p:nvPr/>
        </p:nvSpPr>
        <p:spPr>
          <a:xfrm>
            <a:off x="853916" y="2798802"/>
            <a:ext cx="6138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"Given enough eyeballs, all bugs are shallow"</a:t>
            </a:r>
            <a:endParaRPr b="0" i="0" sz="1650" u="none" cap="none" strike="noStrike"/>
          </a:p>
        </p:txBody>
      </p:sp>
      <p:sp>
        <p:nvSpPr>
          <p:cNvPr id="390" name="Google Shape;390;p65"/>
          <p:cNvSpPr/>
          <p:nvPr/>
        </p:nvSpPr>
        <p:spPr>
          <a:xfrm>
            <a:off x="853916" y="3319105"/>
            <a:ext cx="6138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Open source is safer because anyone can audit the code. Transparency enables community-driven security improvements and faster vulnerability discovery.</a:t>
            </a:r>
            <a:endParaRPr b="0" i="0" sz="1650" u="none" cap="none" strike="noStrike"/>
          </a:p>
        </p:txBody>
      </p:sp>
      <p:sp>
        <p:nvSpPr>
          <p:cNvPr id="391" name="Google Shape;391;p65"/>
          <p:cNvSpPr/>
          <p:nvPr/>
        </p:nvSpPr>
        <p:spPr>
          <a:xfrm>
            <a:off x="7578010" y="2517915"/>
            <a:ext cx="6258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"Open source is dangerous because attackers can find exploits easily"</a:t>
            </a:r>
            <a:endParaRPr b="0" i="0" sz="1650" u="none" cap="none" strike="noStrike"/>
          </a:p>
        </p:txBody>
      </p:sp>
      <p:sp>
        <p:nvSpPr>
          <p:cNvPr id="392" name="Google Shape;392;p65"/>
          <p:cNvSpPr/>
          <p:nvPr/>
        </p:nvSpPr>
        <p:spPr>
          <a:xfrm>
            <a:off x="7578010" y="3374332"/>
            <a:ext cx="62586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Public code gives adversaries a roadmap. Malicious actors can study the source systematically to discover vulnerabilities before defenders.</a:t>
            </a:r>
            <a:endParaRPr b="0" i="0" sz="1650" u="none" cap="none" strike="noStrike"/>
          </a:p>
        </p:txBody>
      </p:sp>
      <p:sp>
        <p:nvSpPr>
          <p:cNvPr id="393" name="Google Shape;393;p65"/>
          <p:cNvSpPr/>
          <p:nvPr/>
        </p:nvSpPr>
        <p:spPr>
          <a:xfrm>
            <a:off x="793790" y="5185703"/>
            <a:ext cx="13042800" cy="34500"/>
          </a:xfrm>
          <a:prstGeom prst="rect">
            <a:avLst/>
          </a:prstGeom>
          <a:solidFill>
            <a:srgbClr val="D6E5EF">
              <a:alpha val="4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793800" y="5450450"/>
            <a:ext cx="133722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Reality: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Visibility changes the </a:t>
            </a:r>
            <a:r>
              <a:rPr b="0" i="1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dynamics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of discovery, but not the quantity of bugs. The crucial factor becomes time-to-fix versus time-to-exploit. Heartbleed existed in OpenSSL for two years despite being open source—scrutiny requires </a:t>
            </a:r>
            <a:r>
              <a:rPr b="0" i="1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competent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eyes, not just many eyes.</a:t>
            </a:r>
            <a:endParaRPr b="0" i="0" sz="1650" u="none" cap="none" strike="noStrike"/>
          </a:p>
        </p:txBody>
      </p:sp>
      <p:sp>
        <p:nvSpPr>
          <p:cNvPr id="395" name="Google Shape;395;p65"/>
          <p:cNvSpPr/>
          <p:nvPr/>
        </p:nvSpPr>
        <p:spPr>
          <a:xfrm>
            <a:off x="793790" y="6352937"/>
            <a:ext cx="13042800" cy="1222500"/>
          </a:xfrm>
          <a:prstGeom prst="roundRect">
            <a:avLst>
              <a:gd fmla="val 2644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6" name="Google Shape;39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174" y="6669881"/>
            <a:ext cx="269319" cy="21538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5"/>
          <p:cNvSpPr/>
          <p:nvPr/>
        </p:nvSpPr>
        <p:spPr>
          <a:xfrm>
            <a:off x="1493877" y="6611422"/>
            <a:ext cx="121272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insight: Open source transparency is valuable, but without adequate resources for security audits and rapid patching, visibility alone doesn't guarantee security.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/>
          <p:nvPr/>
        </p:nvSpPr>
        <p:spPr>
          <a:xfrm>
            <a:off x="793790" y="636865"/>
            <a:ext cx="9441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Patch Gap</a:t>
            </a:r>
            <a:endParaRPr b="0" i="0" sz="4000" u="none" cap="none" strike="noStrike"/>
          </a:p>
        </p:txBody>
      </p:sp>
      <p:pic>
        <p:nvPicPr>
          <p:cNvPr descr="preencoded.png" id="404" name="Google Shape;40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961" y="2011323"/>
            <a:ext cx="7473077" cy="33628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6"/>
          <p:cNvSpPr/>
          <p:nvPr/>
        </p:nvSpPr>
        <p:spPr>
          <a:xfrm>
            <a:off x="2334703" y="2159074"/>
            <a:ext cx="13077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50"/>
              <a:buFont typeface="Roboto Slab"/>
              <a:buNone/>
            </a:pPr>
            <a:r>
              <a:rPr b="0" i="0" lang="en-US" sz="13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Discovery</a:t>
            </a:r>
            <a:endParaRPr b="0" i="0" sz="1350" u="none" cap="none" strike="noStrike"/>
          </a:p>
        </p:txBody>
      </p:sp>
      <p:sp>
        <p:nvSpPr>
          <p:cNvPr id="406" name="Google Shape;406;p66"/>
          <p:cNvSpPr/>
          <p:nvPr/>
        </p:nvSpPr>
        <p:spPr>
          <a:xfrm>
            <a:off x="2334703" y="2418649"/>
            <a:ext cx="1307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050"/>
              <a:buFont typeface="Roboto"/>
              <a:buNone/>
            </a:pPr>
            <a:r>
              <a:rPr b="0" i="0" lang="en-US" sz="10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Vulnerability identified publicly</a:t>
            </a:r>
            <a:endParaRPr b="0" i="0" sz="1050" u="none" cap="none" strike="noStrike"/>
          </a:p>
        </p:txBody>
      </p:sp>
      <p:pic>
        <p:nvPicPr>
          <p:cNvPr descr="preencoded.png" id="407" name="Google Shape;40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7341" y="3067138"/>
            <a:ext cx="289664" cy="28966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6"/>
          <p:cNvSpPr/>
          <p:nvPr/>
        </p:nvSpPr>
        <p:spPr>
          <a:xfrm>
            <a:off x="3628088" y="4681175"/>
            <a:ext cx="13149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50"/>
              <a:buFont typeface="Roboto Slab"/>
              <a:buNone/>
            </a:pPr>
            <a:r>
              <a:rPr b="0" i="0" lang="en-US" sz="13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Exploit Available</a:t>
            </a:r>
            <a:endParaRPr b="0" i="0" sz="1350" u="none" cap="none" strike="noStrike"/>
          </a:p>
        </p:txBody>
      </p:sp>
      <p:sp>
        <p:nvSpPr>
          <p:cNvPr id="409" name="Google Shape;409;p66"/>
          <p:cNvSpPr/>
          <p:nvPr/>
        </p:nvSpPr>
        <p:spPr>
          <a:xfrm>
            <a:off x="3628088" y="5247926"/>
            <a:ext cx="13149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050"/>
              <a:buFont typeface="Roboto"/>
              <a:buNone/>
            </a:pPr>
            <a:r>
              <a:rPr b="0" i="0" lang="en-US" sz="10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Proof-of-concept or exploit appears</a:t>
            </a:r>
            <a:endParaRPr b="0" i="0" sz="1050" u="none" cap="none" strike="noStrike"/>
          </a:p>
        </p:txBody>
      </p:sp>
      <p:pic>
        <p:nvPicPr>
          <p:cNvPr descr="preencoded.png" id="410" name="Google Shape;41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0726" y="4123403"/>
            <a:ext cx="289665" cy="28966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6"/>
          <p:cNvSpPr/>
          <p:nvPr/>
        </p:nvSpPr>
        <p:spPr>
          <a:xfrm>
            <a:off x="4907101" y="2133925"/>
            <a:ext cx="13077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50"/>
              <a:buFont typeface="Roboto Slab"/>
              <a:buNone/>
            </a:pPr>
            <a:r>
              <a:rPr b="0" i="0" lang="en-US" sz="13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Patch Released</a:t>
            </a:r>
            <a:endParaRPr b="0" i="0" sz="1350" u="none" cap="none" strike="noStrike"/>
          </a:p>
        </p:txBody>
      </p:sp>
      <p:sp>
        <p:nvSpPr>
          <p:cNvPr id="412" name="Google Shape;412;p66"/>
          <p:cNvSpPr/>
          <p:nvPr/>
        </p:nvSpPr>
        <p:spPr>
          <a:xfrm>
            <a:off x="4907101" y="2393500"/>
            <a:ext cx="1307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050"/>
              <a:buFont typeface="Roboto"/>
              <a:buNone/>
            </a:pPr>
            <a:r>
              <a:rPr b="0" i="0" lang="en-US" sz="10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Fix published by maintainers</a:t>
            </a:r>
            <a:endParaRPr b="0" i="0" sz="1050" u="none" cap="none" strike="noStrike"/>
          </a:p>
        </p:txBody>
      </p:sp>
      <p:pic>
        <p:nvPicPr>
          <p:cNvPr descr="preencoded.png" id="413" name="Google Shape;413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1297" y="3038396"/>
            <a:ext cx="289664" cy="28966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6"/>
          <p:cNvSpPr/>
          <p:nvPr/>
        </p:nvSpPr>
        <p:spPr>
          <a:xfrm>
            <a:off x="6200487" y="4681175"/>
            <a:ext cx="13077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50"/>
              <a:buFont typeface="Roboto Slab"/>
              <a:buNone/>
            </a:pPr>
            <a:r>
              <a:rPr b="0" i="0" lang="en-US" sz="13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Patch Applied</a:t>
            </a:r>
            <a:endParaRPr b="0" i="0" sz="1350" u="none" cap="none" strike="noStrike"/>
          </a:p>
        </p:txBody>
      </p:sp>
      <p:sp>
        <p:nvSpPr>
          <p:cNvPr id="415" name="Google Shape;415;p66"/>
          <p:cNvSpPr/>
          <p:nvPr/>
        </p:nvSpPr>
        <p:spPr>
          <a:xfrm>
            <a:off x="6200487" y="4940751"/>
            <a:ext cx="1307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050"/>
              <a:buFont typeface="Roboto"/>
              <a:buNone/>
            </a:pPr>
            <a:r>
              <a:rPr b="0" i="0" lang="en-US" sz="10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Systems updated and remediated</a:t>
            </a:r>
            <a:endParaRPr b="0" i="0" sz="1050" u="none" cap="none" strike="noStrike"/>
          </a:p>
        </p:txBody>
      </p:sp>
      <p:pic>
        <p:nvPicPr>
          <p:cNvPr descr="preencoded.png" id="416" name="Google Shape;416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3126" y="4123403"/>
            <a:ext cx="289664" cy="28966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6"/>
          <p:cNvSpPr/>
          <p:nvPr/>
        </p:nvSpPr>
        <p:spPr>
          <a:xfrm>
            <a:off x="9602867" y="1734026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Critical Window</a:t>
            </a:r>
            <a:endParaRPr b="0" i="0" sz="2000" u="none" cap="none" strike="noStrike"/>
          </a:p>
        </p:txBody>
      </p:sp>
      <p:sp>
        <p:nvSpPr>
          <p:cNvPr id="418" name="Google Shape;418;p66"/>
          <p:cNvSpPr/>
          <p:nvPr/>
        </p:nvSpPr>
        <p:spPr>
          <a:xfrm>
            <a:off x="9602867" y="2236589"/>
            <a:ext cx="42411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Open source advantage: Fixes are published transparently, and the community can verify patches meet security standards.</a:t>
            </a:r>
            <a:endParaRPr b="0" i="0" sz="1600" u="none" cap="none" strike="noStrike"/>
          </a:p>
        </p:txBody>
      </p:sp>
      <p:sp>
        <p:nvSpPr>
          <p:cNvPr id="419" name="Google Shape;419;p66"/>
          <p:cNvSpPr/>
          <p:nvPr/>
        </p:nvSpPr>
        <p:spPr>
          <a:xfrm>
            <a:off x="9602867" y="3332678"/>
            <a:ext cx="42411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Open source challenge: Everyone sees the vulnerability when it's announced, creating a race between defenders patching and attackers exploiting.</a:t>
            </a:r>
            <a:endParaRPr b="0" i="0" sz="1600" u="none" cap="none" strike="noStrike"/>
          </a:p>
        </p:txBody>
      </p:sp>
      <p:sp>
        <p:nvSpPr>
          <p:cNvPr id="420" name="Google Shape;420;p66"/>
          <p:cNvSpPr/>
          <p:nvPr/>
        </p:nvSpPr>
        <p:spPr>
          <a:xfrm>
            <a:off x="9602867" y="4739045"/>
            <a:ext cx="42411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Average time to exploit: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5.5 days after disclosure</a:t>
            </a:r>
            <a:endParaRPr b="0" i="0" sz="1600" u="none" cap="none" strike="noStrike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Average time to patch: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38 days</a:t>
            </a:r>
            <a:endParaRPr b="0" i="0" sz="1600" u="none" cap="none" strike="noStrike"/>
          </a:p>
        </p:txBody>
      </p:sp>
      <p:sp>
        <p:nvSpPr>
          <p:cNvPr id="421" name="Google Shape;421;p66"/>
          <p:cNvSpPr/>
          <p:nvPr/>
        </p:nvSpPr>
        <p:spPr>
          <a:xfrm>
            <a:off x="1099899" y="6248519"/>
            <a:ext cx="12736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60% of breaches involve vulnerabilities for which patches were available but not applied</a:t>
            </a:r>
            <a:endParaRPr b="1" i="0" sz="1600" u="none" cap="none" strike="noStrike"/>
          </a:p>
        </p:txBody>
      </p:sp>
      <p:sp>
        <p:nvSpPr>
          <p:cNvPr id="422" name="Google Shape;422;p66"/>
          <p:cNvSpPr/>
          <p:nvPr/>
        </p:nvSpPr>
        <p:spPr>
          <a:xfrm>
            <a:off x="793790" y="6041827"/>
            <a:ext cx="22800" cy="723600"/>
          </a:xfrm>
          <a:prstGeom prst="rect">
            <a:avLst/>
          </a:prstGeom>
          <a:solidFill>
            <a:srgbClr val="66A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6"/>
          <p:cNvSpPr/>
          <p:nvPr/>
        </p:nvSpPr>
        <p:spPr>
          <a:xfrm>
            <a:off x="793790" y="6972181"/>
            <a:ext cx="130428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vulnerability exists in your</a:t>
            </a:r>
            <a:r>
              <a:rPr lang="en-US" sz="16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code, not just in the CVE database.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/>
          <p:nvPr/>
        </p:nvSpPr>
        <p:spPr>
          <a:xfrm>
            <a:off x="1813490" y="2606012"/>
            <a:ext cx="1496100" cy="426300"/>
          </a:xfrm>
          <a:prstGeom prst="roundRect">
            <a:avLst>
              <a:gd fmla="val 6386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30" name="Google Shape;43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9578" y="2728408"/>
            <a:ext cx="181451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/>
          <p:nvPr/>
        </p:nvSpPr>
        <p:spPr>
          <a:xfrm>
            <a:off x="2221755" y="2673996"/>
            <a:ext cx="951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CHAPTER 2</a:t>
            </a:r>
            <a:endParaRPr b="0" i="0" sz="1400" u="none" cap="none" strike="noStrike"/>
          </a:p>
        </p:txBody>
      </p:sp>
      <p:sp>
        <p:nvSpPr>
          <p:cNvPr id="432" name="Google Shape;432;p67"/>
          <p:cNvSpPr/>
          <p:nvPr/>
        </p:nvSpPr>
        <p:spPr>
          <a:xfrm>
            <a:off x="1813490" y="3122981"/>
            <a:ext cx="78255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150"/>
              <a:buFont typeface="Roboto Slab"/>
              <a:buNone/>
            </a:pPr>
            <a:r>
              <a:rPr b="0" i="0" lang="en-US" sz="61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Staying Current</a:t>
            </a:r>
            <a:endParaRPr b="0" i="0" sz="6150" u="none" cap="none" strike="noStrike"/>
          </a:p>
        </p:txBody>
      </p:sp>
      <p:sp>
        <p:nvSpPr>
          <p:cNvPr id="433" name="Google Shape;433;p67"/>
          <p:cNvSpPr/>
          <p:nvPr/>
        </p:nvSpPr>
        <p:spPr>
          <a:xfrm>
            <a:off x="1813490" y="4534886"/>
            <a:ext cx="11003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New vulnerabilities are discovered daily. In </a:t>
            </a: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2025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alone, approximately </a:t>
            </a:r>
            <a:r>
              <a:rPr b="1"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48</a:t>
            </a: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1"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185</a:t>
            </a: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CVEs were published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that's roughly </a:t>
            </a: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per day. </a:t>
            </a:r>
            <a:endParaRPr b="0" i="0" sz="1750" u="none" cap="none" strike="noStrike"/>
          </a:p>
        </p:txBody>
      </p:sp>
      <p:sp>
        <p:nvSpPr>
          <p:cNvPr id="434" name="Google Shape;434;p67"/>
          <p:cNvSpPr/>
          <p:nvPr/>
        </p:nvSpPr>
        <p:spPr>
          <a:xfrm>
            <a:off x="12358092" y="4230172"/>
            <a:ext cx="148601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/>
          <p:nvPr/>
        </p:nvSpPr>
        <p:spPr>
          <a:xfrm>
            <a:off x="793790" y="711398"/>
            <a:ext cx="820400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Understanding CVE Identifiers</a:t>
            </a:r>
            <a:endParaRPr b="0" i="0" sz="4450" u="none" cap="none" strike="noStrike"/>
          </a:p>
        </p:txBody>
      </p:sp>
      <p:sp>
        <p:nvSpPr>
          <p:cNvPr id="441" name="Google Shape;441;p68"/>
          <p:cNvSpPr/>
          <p:nvPr/>
        </p:nvSpPr>
        <p:spPr>
          <a:xfrm>
            <a:off x="793790" y="15109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442" name="Google Shape;442;p68"/>
          <p:cNvSpPr/>
          <p:nvPr/>
        </p:nvSpPr>
        <p:spPr>
          <a:xfrm>
            <a:off x="793790" y="24322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What is CVE?</a:t>
            </a:r>
            <a:endParaRPr b="0" i="0" sz="2200" u="none" cap="none" strike="noStrike"/>
          </a:p>
        </p:txBody>
      </p:sp>
      <p:sp>
        <p:nvSpPr>
          <p:cNvPr id="443" name="Google Shape;443;p68"/>
          <p:cNvSpPr/>
          <p:nvPr/>
        </p:nvSpPr>
        <p:spPr>
          <a:xfrm>
            <a:off x="793790" y="3013353"/>
            <a:ext cx="556486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CVE = Common Vulnerabilities and Exposures</a:t>
            </a:r>
            <a:endParaRPr b="0" i="0" sz="1750" u="none" cap="none" strike="noStrike"/>
          </a:p>
        </p:txBody>
      </p:sp>
      <p:sp>
        <p:nvSpPr>
          <p:cNvPr id="444" name="Google Shape;444;p68"/>
          <p:cNvSpPr/>
          <p:nvPr/>
        </p:nvSpPr>
        <p:spPr>
          <a:xfrm>
            <a:off x="793790" y="3580328"/>
            <a:ext cx="556486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 standardised identifier for publicly known security flaws, used globally by vendors, researchers, and security tools.</a:t>
            </a:r>
            <a:endParaRPr b="0" i="0" sz="1750" u="none" cap="none" strike="noStrike"/>
          </a:p>
        </p:txBody>
      </p:sp>
      <p:sp>
        <p:nvSpPr>
          <p:cNvPr id="445" name="Google Shape;445;p68"/>
          <p:cNvSpPr/>
          <p:nvPr/>
        </p:nvSpPr>
        <p:spPr>
          <a:xfrm>
            <a:off x="793790" y="489585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Format Breakdown</a:t>
            </a:r>
            <a:endParaRPr b="0" i="0" sz="2200" u="none" cap="none" strike="noStrike"/>
          </a:p>
        </p:txBody>
      </p:sp>
      <p:sp>
        <p:nvSpPr>
          <p:cNvPr id="446" name="Google Shape;446;p68"/>
          <p:cNvSpPr/>
          <p:nvPr/>
        </p:nvSpPr>
        <p:spPr>
          <a:xfrm>
            <a:off x="793790" y="5476994"/>
            <a:ext cx="5564862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CVE-YEAR-NUMBER</a:t>
            </a:r>
            <a:endParaRPr b="0" i="0" sz="1750" u="none" cap="none" strike="noStrike"/>
          </a:p>
        </p:txBody>
      </p:sp>
      <p:sp>
        <p:nvSpPr>
          <p:cNvPr id="447" name="Google Shape;447;p68"/>
          <p:cNvSpPr/>
          <p:nvPr/>
        </p:nvSpPr>
        <p:spPr>
          <a:xfrm>
            <a:off x="793790" y="6051590"/>
            <a:ext cx="556486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 </a:t>
            </a: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CVE-2021-44228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(Log4</a:t>
            </a: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750" u="none" cap="none" strike="noStrike"/>
          </a:p>
        </p:txBody>
      </p:sp>
      <p:sp>
        <p:nvSpPr>
          <p:cNvPr id="448" name="Google Shape;448;p68"/>
          <p:cNvSpPr/>
          <p:nvPr/>
        </p:nvSpPr>
        <p:spPr>
          <a:xfrm>
            <a:off x="793790" y="6618565"/>
            <a:ext cx="5564862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2021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Year discovered/published</a:t>
            </a:r>
            <a:endParaRPr b="0" i="0" sz="1750" u="none" cap="none" strike="noStrike"/>
          </a:p>
        </p:txBody>
      </p:sp>
      <p:sp>
        <p:nvSpPr>
          <p:cNvPr id="449" name="Google Shape;449;p68"/>
          <p:cNvSpPr/>
          <p:nvPr/>
        </p:nvSpPr>
        <p:spPr>
          <a:xfrm>
            <a:off x="793790" y="7068383"/>
            <a:ext cx="5564862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44228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Unique sequential number</a:t>
            </a:r>
            <a:endParaRPr b="0" i="0" sz="1750" u="none" cap="none" strike="noStrike"/>
          </a:p>
        </p:txBody>
      </p:sp>
      <p:sp>
        <p:nvSpPr>
          <p:cNvPr id="450" name="Google Shape;450;p68"/>
          <p:cNvSpPr/>
          <p:nvPr/>
        </p:nvSpPr>
        <p:spPr>
          <a:xfrm>
            <a:off x="6919674" y="24322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Why It Matters</a:t>
            </a:r>
            <a:endParaRPr b="0" i="0" sz="2200" u="none" cap="none" strike="noStrike"/>
          </a:p>
        </p:txBody>
      </p:sp>
      <p:sp>
        <p:nvSpPr>
          <p:cNvPr id="451" name="Google Shape;451;p68"/>
          <p:cNvSpPr/>
          <p:nvPr/>
        </p:nvSpPr>
        <p:spPr>
          <a:xfrm>
            <a:off x="6919674" y="3013353"/>
            <a:ext cx="692443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CVE IDs provide a universal reference system that enables:</a:t>
            </a:r>
            <a:endParaRPr b="0" i="0" sz="1750" u="none" cap="none" strike="noStrike"/>
          </a:p>
        </p:txBody>
      </p:sp>
      <p:sp>
        <p:nvSpPr>
          <p:cNvPr id="452" name="Google Shape;452;p68"/>
          <p:cNvSpPr/>
          <p:nvPr/>
        </p:nvSpPr>
        <p:spPr>
          <a:xfrm>
            <a:off x="6919674" y="3580328"/>
            <a:ext cx="692443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Consistent communication across organisations</a:t>
            </a:r>
            <a:endParaRPr b="0" i="0" sz="1750" u="none" cap="none" strike="noStrike"/>
          </a:p>
        </p:txBody>
      </p:sp>
      <p:sp>
        <p:nvSpPr>
          <p:cNvPr id="453" name="Google Shape;453;p68"/>
          <p:cNvSpPr/>
          <p:nvPr/>
        </p:nvSpPr>
        <p:spPr>
          <a:xfrm>
            <a:off x="6919674" y="4022527"/>
            <a:ext cx="692443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Automated vulnerability scanning</a:t>
            </a:r>
            <a:endParaRPr b="0" i="0" sz="1750" u="none" cap="none" strike="noStrike"/>
          </a:p>
        </p:txBody>
      </p:sp>
      <p:sp>
        <p:nvSpPr>
          <p:cNvPr id="454" name="Google Shape;454;p68"/>
          <p:cNvSpPr/>
          <p:nvPr/>
        </p:nvSpPr>
        <p:spPr>
          <a:xfrm>
            <a:off x="6919674" y="4464725"/>
            <a:ext cx="692443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Patch management tracking</a:t>
            </a:r>
            <a:endParaRPr b="0" i="0" sz="1750" u="none" cap="none" strike="noStrike"/>
          </a:p>
        </p:txBody>
      </p:sp>
      <p:sp>
        <p:nvSpPr>
          <p:cNvPr id="455" name="Google Shape;455;p68"/>
          <p:cNvSpPr/>
          <p:nvPr/>
        </p:nvSpPr>
        <p:spPr>
          <a:xfrm>
            <a:off x="6919674" y="4906923"/>
            <a:ext cx="692443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Threat intelligence sharing</a:t>
            </a:r>
            <a:endParaRPr b="0" i="0" sz="1750" u="none" cap="none" strike="noStrike"/>
          </a:p>
        </p:txBody>
      </p:sp>
      <p:sp>
        <p:nvSpPr>
          <p:cNvPr id="456" name="Google Shape;456;p68"/>
          <p:cNvSpPr/>
          <p:nvPr/>
        </p:nvSpPr>
        <p:spPr>
          <a:xfrm>
            <a:off x="6919674" y="5349121"/>
            <a:ext cx="692443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Compliance reporting</a:t>
            </a:r>
            <a:endParaRPr b="0" i="0" sz="1750" u="none" cap="none" strike="noStrike"/>
          </a:p>
        </p:txBody>
      </p:sp>
      <p:sp>
        <p:nvSpPr>
          <p:cNvPr id="457" name="Google Shape;457;p68"/>
          <p:cNvSpPr/>
          <p:nvPr/>
        </p:nvSpPr>
        <p:spPr>
          <a:xfrm>
            <a:off x="6919674" y="5967174"/>
            <a:ext cx="6924437" cy="963811"/>
          </a:xfrm>
          <a:prstGeom prst="roundRect">
            <a:avLst>
              <a:gd fmla="val 3530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8" name="Google Shape;45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6488" y="631126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8"/>
          <p:cNvSpPr/>
          <p:nvPr/>
        </p:nvSpPr>
        <p:spPr>
          <a:xfrm>
            <a:off x="7656790" y="6250662"/>
            <a:ext cx="59605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Primary source: </a:t>
            </a:r>
            <a:r>
              <a:rPr b="0" i="0" lang="en-US" sz="175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www.cve.org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/>
          <p:nvPr/>
        </p:nvSpPr>
        <p:spPr>
          <a:xfrm>
            <a:off x="793790" y="683062"/>
            <a:ext cx="6297811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750"/>
              <a:buFont typeface="Roboto Slab"/>
              <a:buNone/>
            </a:pPr>
            <a:r>
              <a:rPr b="0" i="0" lang="en-US" sz="3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Getting Details and Severity</a:t>
            </a:r>
            <a:endParaRPr b="0" i="0" sz="3750" u="none" cap="none" strike="noStrike"/>
          </a:p>
        </p:txBody>
      </p:sp>
      <p:sp>
        <p:nvSpPr>
          <p:cNvPr id="466" name="Google Shape;466;p69"/>
          <p:cNvSpPr/>
          <p:nvPr/>
        </p:nvSpPr>
        <p:spPr>
          <a:xfrm>
            <a:off x="793790" y="1351002"/>
            <a:ext cx="4368046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National Vulnerability Database (NVD)</a:t>
            </a:r>
            <a:endParaRPr b="0" i="0" sz="1850" u="none" cap="none" strike="noStrike"/>
          </a:p>
        </p:txBody>
      </p:sp>
      <p:sp>
        <p:nvSpPr>
          <p:cNvPr id="467" name="Google Shape;467;p69"/>
          <p:cNvSpPr/>
          <p:nvPr/>
        </p:nvSpPr>
        <p:spPr>
          <a:xfrm>
            <a:off x="793790" y="1897975"/>
            <a:ext cx="1304282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NVD at </a:t>
            </a:r>
            <a:r>
              <a:rPr b="1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nvd.nist.gov</a:t>
            </a: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enriches CVE records with critical context and scoring.</a:t>
            </a:r>
            <a:endParaRPr b="0" i="0" sz="1500" u="none" cap="none" strike="noStrike"/>
          </a:p>
        </p:txBody>
      </p:sp>
      <p:sp>
        <p:nvSpPr>
          <p:cNvPr id="468" name="Google Shape;468;p69"/>
          <p:cNvSpPr/>
          <p:nvPr/>
        </p:nvSpPr>
        <p:spPr>
          <a:xfrm>
            <a:off x="793790" y="2367558"/>
            <a:ext cx="4238387" cy="2383036"/>
          </a:xfrm>
          <a:prstGeom prst="roundRect">
            <a:avLst>
              <a:gd fmla="val 1214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552" y="2560320"/>
            <a:ext cx="578406" cy="578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619" y="2719388"/>
            <a:ext cx="260271" cy="26027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9"/>
          <p:cNvSpPr/>
          <p:nvPr/>
        </p:nvSpPr>
        <p:spPr>
          <a:xfrm>
            <a:off x="986552" y="3302556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CVSS Scoring</a:t>
            </a:r>
            <a:endParaRPr b="0" i="0" sz="1850" u="none" cap="none" strike="noStrike"/>
          </a:p>
        </p:txBody>
      </p:sp>
      <p:sp>
        <p:nvSpPr>
          <p:cNvPr id="472" name="Google Shape;472;p69"/>
          <p:cNvSpPr/>
          <p:nvPr/>
        </p:nvSpPr>
        <p:spPr>
          <a:xfrm>
            <a:off x="986552" y="3702010"/>
            <a:ext cx="3852863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Severity ratings from 0-10 using the </a:t>
            </a:r>
            <a:r>
              <a:rPr b="1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Common Vulnerability Scoring System</a:t>
            </a:r>
            <a:endParaRPr b="1" i="0" sz="1500" u="none" cap="none" strike="noStrike"/>
          </a:p>
        </p:txBody>
      </p:sp>
      <p:sp>
        <p:nvSpPr>
          <p:cNvPr id="473" name="Google Shape;473;p69"/>
          <p:cNvSpPr/>
          <p:nvPr/>
        </p:nvSpPr>
        <p:spPr>
          <a:xfrm>
            <a:off x="5196007" y="2367558"/>
            <a:ext cx="4238387" cy="2383036"/>
          </a:xfrm>
          <a:prstGeom prst="roundRect">
            <a:avLst>
              <a:gd fmla="val 1214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4" name="Google Shape;474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8769" y="2560320"/>
            <a:ext cx="578406" cy="578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7836" y="2719388"/>
            <a:ext cx="260271" cy="26027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9"/>
          <p:cNvSpPr/>
          <p:nvPr/>
        </p:nvSpPr>
        <p:spPr>
          <a:xfrm>
            <a:off x="5388769" y="3302556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Affected Software</a:t>
            </a:r>
            <a:endParaRPr b="0" i="0" sz="1850" u="none" cap="none" strike="noStrike"/>
          </a:p>
        </p:txBody>
      </p:sp>
      <p:sp>
        <p:nvSpPr>
          <p:cNvPr id="477" name="Google Shape;477;p69"/>
          <p:cNvSpPr/>
          <p:nvPr/>
        </p:nvSpPr>
        <p:spPr>
          <a:xfrm>
            <a:off x="5388769" y="3702010"/>
            <a:ext cx="3852863" cy="855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CPE (Common Platform Enumeration) strings identifying vulnerable products and versions</a:t>
            </a:r>
            <a:endParaRPr b="0" i="0" sz="1500" u="none" cap="none" strike="noStrike"/>
          </a:p>
        </p:txBody>
      </p:sp>
      <p:sp>
        <p:nvSpPr>
          <p:cNvPr id="478" name="Google Shape;478;p69"/>
          <p:cNvSpPr/>
          <p:nvPr/>
        </p:nvSpPr>
        <p:spPr>
          <a:xfrm>
            <a:off x="9598223" y="2367558"/>
            <a:ext cx="4238387" cy="2383036"/>
          </a:xfrm>
          <a:prstGeom prst="roundRect">
            <a:avLst>
              <a:gd fmla="val 1214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9" name="Google Shape;479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90986" y="2560320"/>
            <a:ext cx="578406" cy="578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0053" y="2719388"/>
            <a:ext cx="260271" cy="26027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9"/>
          <p:cNvSpPr/>
          <p:nvPr/>
        </p:nvSpPr>
        <p:spPr>
          <a:xfrm>
            <a:off x="9790986" y="3302556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References</a:t>
            </a:r>
            <a:endParaRPr b="0" i="0" sz="1850" u="none" cap="none" strike="noStrike"/>
          </a:p>
        </p:txBody>
      </p:sp>
      <p:sp>
        <p:nvSpPr>
          <p:cNvPr id="482" name="Google Shape;482;p69"/>
          <p:cNvSpPr/>
          <p:nvPr/>
        </p:nvSpPr>
        <p:spPr>
          <a:xfrm>
            <a:off x="9790986" y="3702010"/>
            <a:ext cx="3852863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Links to vendor patches, advisories, and technical analysis</a:t>
            </a:r>
            <a:endParaRPr b="0" i="0" sz="1500" u="none" cap="none" strike="noStrike"/>
          </a:p>
        </p:txBody>
      </p:sp>
      <p:sp>
        <p:nvSpPr>
          <p:cNvPr id="483" name="Google Shape;483;p69"/>
          <p:cNvSpPr/>
          <p:nvPr/>
        </p:nvSpPr>
        <p:spPr>
          <a:xfrm>
            <a:off x="793790" y="4996339"/>
            <a:ext cx="2496383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CVSS Severity Ranges</a:t>
            </a:r>
            <a:endParaRPr b="0" i="0" sz="1850" u="none" cap="none" strike="noStrike"/>
          </a:p>
        </p:txBody>
      </p:sp>
      <p:sp>
        <p:nvSpPr>
          <p:cNvPr id="484" name="Google Shape;484;p69"/>
          <p:cNvSpPr/>
          <p:nvPr/>
        </p:nvSpPr>
        <p:spPr>
          <a:xfrm>
            <a:off x="793790" y="5543312"/>
            <a:ext cx="13042821" cy="2003108"/>
          </a:xfrm>
          <a:prstGeom prst="roundRect">
            <a:avLst>
              <a:gd fmla="val 1444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9"/>
          <p:cNvSpPr/>
          <p:nvPr/>
        </p:nvSpPr>
        <p:spPr>
          <a:xfrm>
            <a:off x="801410" y="5550932"/>
            <a:ext cx="13027581" cy="49696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9"/>
          <p:cNvSpPr/>
          <p:nvPr/>
        </p:nvSpPr>
        <p:spPr>
          <a:xfrm>
            <a:off x="994291" y="5656778"/>
            <a:ext cx="286750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0.0-3.9</a:t>
            </a:r>
            <a:endParaRPr b="0" i="0" sz="1500" u="none" cap="none" strike="noStrike"/>
          </a:p>
        </p:txBody>
      </p:sp>
      <p:sp>
        <p:nvSpPr>
          <p:cNvPr id="487" name="Google Shape;487;p69"/>
          <p:cNvSpPr/>
          <p:nvPr/>
        </p:nvSpPr>
        <p:spPr>
          <a:xfrm>
            <a:off x="4254937" y="5656778"/>
            <a:ext cx="286369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00AA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00AA00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b="0" i="0" sz="1500" u="none" cap="none" strike="noStrike"/>
          </a:p>
        </p:txBody>
      </p:sp>
      <p:sp>
        <p:nvSpPr>
          <p:cNvPr id="488" name="Google Shape;488;p69"/>
          <p:cNvSpPr/>
          <p:nvPr/>
        </p:nvSpPr>
        <p:spPr>
          <a:xfrm>
            <a:off x="7511772" y="5656778"/>
            <a:ext cx="6124456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Minimal impact, often requires user interaction</a:t>
            </a:r>
            <a:endParaRPr b="0" i="0" sz="1500" u="none" cap="none" strike="noStrike"/>
          </a:p>
        </p:txBody>
      </p:sp>
      <p:sp>
        <p:nvSpPr>
          <p:cNvPr id="489" name="Google Shape;489;p69"/>
          <p:cNvSpPr/>
          <p:nvPr/>
        </p:nvSpPr>
        <p:spPr>
          <a:xfrm>
            <a:off x="801410" y="6047899"/>
            <a:ext cx="13027581" cy="49696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9"/>
          <p:cNvSpPr/>
          <p:nvPr/>
        </p:nvSpPr>
        <p:spPr>
          <a:xfrm>
            <a:off x="994291" y="6153745"/>
            <a:ext cx="286750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4.0-6.9</a:t>
            </a:r>
            <a:endParaRPr b="0" i="0" sz="1500" u="none" cap="none" strike="noStrike"/>
          </a:p>
        </p:txBody>
      </p:sp>
      <p:sp>
        <p:nvSpPr>
          <p:cNvPr id="491" name="Google Shape;491;p69"/>
          <p:cNvSpPr/>
          <p:nvPr/>
        </p:nvSpPr>
        <p:spPr>
          <a:xfrm>
            <a:off x="4254937" y="6153745"/>
            <a:ext cx="286369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AA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FFAA00"/>
                </a:solidFill>
                <a:latin typeface="Roboto"/>
                <a:ea typeface="Roboto"/>
                <a:cs typeface="Roboto"/>
                <a:sym typeface="Roboto"/>
              </a:rPr>
              <a:t>Medium</a:t>
            </a:r>
            <a:endParaRPr b="0" i="0" sz="1500" u="none" cap="none" strike="noStrike"/>
          </a:p>
        </p:txBody>
      </p:sp>
      <p:sp>
        <p:nvSpPr>
          <p:cNvPr id="492" name="Google Shape;492;p69"/>
          <p:cNvSpPr/>
          <p:nvPr/>
        </p:nvSpPr>
        <p:spPr>
          <a:xfrm>
            <a:off x="7511772" y="6153745"/>
            <a:ext cx="6124456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Moderate impact, some exploitation complexity</a:t>
            </a:r>
            <a:endParaRPr b="0" i="0" sz="1500" u="none" cap="none" strike="noStrike"/>
          </a:p>
        </p:txBody>
      </p:sp>
      <p:sp>
        <p:nvSpPr>
          <p:cNvPr id="493" name="Google Shape;493;p69"/>
          <p:cNvSpPr/>
          <p:nvPr/>
        </p:nvSpPr>
        <p:spPr>
          <a:xfrm>
            <a:off x="801410" y="6544866"/>
            <a:ext cx="13027581" cy="49696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9"/>
          <p:cNvSpPr/>
          <p:nvPr/>
        </p:nvSpPr>
        <p:spPr>
          <a:xfrm>
            <a:off x="994291" y="6650712"/>
            <a:ext cx="286750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7.0-8.9</a:t>
            </a:r>
            <a:endParaRPr b="0" i="0" sz="1500" u="none" cap="none" strike="noStrike"/>
          </a:p>
        </p:txBody>
      </p:sp>
      <p:sp>
        <p:nvSpPr>
          <p:cNvPr id="495" name="Google Shape;495;p69"/>
          <p:cNvSpPr/>
          <p:nvPr/>
        </p:nvSpPr>
        <p:spPr>
          <a:xfrm>
            <a:off x="4254937" y="6650712"/>
            <a:ext cx="286369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FF6600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endParaRPr b="0" i="0" sz="1500" u="none" cap="none" strike="noStrike"/>
          </a:p>
        </p:txBody>
      </p:sp>
      <p:sp>
        <p:nvSpPr>
          <p:cNvPr id="496" name="Google Shape;496;p69"/>
          <p:cNvSpPr/>
          <p:nvPr/>
        </p:nvSpPr>
        <p:spPr>
          <a:xfrm>
            <a:off x="7511772" y="6650712"/>
            <a:ext cx="6124456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Significant impact, easier to exploit</a:t>
            </a:r>
            <a:endParaRPr b="0" i="0" sz="1500" u="none" cap="none" strike="noStrike"/>
          </a:p>
        </p:txBody>
      </p:sp>
      <p:sp>
        <p:nvSpPr>
          <p:cNvPr id="497" name="Google Shape;497;p69"/>
          <p:cNvSpPr/>
          <p:nvPr/>
        </p:nvSpPr>
        <p:spPr>
          <a:xfrm>
            <a:off x="801410" y="7041833"/>
            <a:ext cx="13027581" cy="49696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9"/>
          <p:cNvSpPr/>
          <p:nvPr/>
        </p:nvSpPr>
        <p:spPr>
          <a:xfrm>
            <a:off x="994291" y="7147679"/>
            <a:ext cx="286750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9.0-10.0</a:t>
            </a:r>
            <a:endParaRPr b="0" i="0" sz="1500" u="none" cap="none" strike="noStrike"/>
          </a:p>
        </p:txBody>
      </p:sp>
      <p:sp>
        <p:nvSpPr>
          <p:cNvPr id="499" name="Google Shape;499;p69"/>
          <p:cNvSpPr/>
          <p:nvPr/>
        </p:nvSpPr>
        <p:spPr>
          <a:xfrm>
            <a:off x="4254937" y="7147679"/>
            <a:ext cx="286369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Critical</a:t>
            </a:r>
            <a:endParaRPr b="0" i="0" sz="1500" u="none" cap="none" strike="noStrike"/>
          </a:p>
        </p:txBody>
      </p:sp>
      <p:sp>
        <p:nvSpPr>
          <p:cNvPr id="500" name="Google Shape;500;p69"/>
          <p:cNvSpPr/>
          <p:nvPr/>
        </p:nvSpPr>
        <p:spPr>
          <a:xfrm>
            <a:off x="7511772" y="7147679"/>
            <a:ext cx="6124456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Severe impact, often remotely exploitable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0"/>
          <p:cNvSpPr/>
          <p:nvPr/>
        </p:nvSpPr>
        <p:spPr>
          <a:xfrm>
            <a:off x="793790" y="1672590"/>
            <a:ext cx="644687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Trust but Verify Sources</a:t>
            </a:r>
            <a:endParaRPr b="0" i="0" sz="4450" u="none" cap="none" strike="noStrike"/>
          </a:p>
        </p:txBody>
      </p:sp>
      <p:sp>
        <p:nvSpPr>
          <p:cNvPr id="507" name="Google Shape;507;p70"/>
          <p:cNvSpPr/>
          <p:nvPr/>
        </p:nvSpPr>
        <p:spPr>
          <a:xfrm>
            <a:off x="793790" y="2948345"/>
            <a:ext cx="322945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Always Go to the Source</a:t>
            </a:r>
            <a:endParaRPr b="0" i="0" sz="2200" u="none" cap="none" strike="noStrike"/>
          </a:p>
        </p:txBody>
      </p:sp>
      <p:sp>
        <p:nvSpPr>
          <p:cNvPr id="508" name="Google Shape;508;p70"/>
          <p:cNvSpPr/>
          <p:nvPr/>
        </p:nvSpPr>
        <p:spPr>
          <a:xfrm>
            <a:off x="793790" y="352948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When investigating vulnerabilities, vendor advisories should be your first stop:</a:t>
            </a:r>
            <a:endParaRPr b="0" i="0" sz="1750" u="none" cap="none" strike="noStrike"/>
          </a:p>
        </p:txBody>
      </p:sp>
      <p:sp>
        <p:nvSpPr>
          <p:cNvPr id="509" name="Google Shape;509;p70"/>
          <p:cNvSpPr/>
          <p:nvPr/>
        </p:nvSpPr>
        <p:spPr>
          <a:xfrm>
            <a:off x="793790" y="445936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Microsoft flaw?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→ Microsoft Security Response Centre</a:t>
            </a:r>
            <a:endParaRPr b="0" i="0" sz="1750" u="none" cap="none" strike="noStrike"/>
          </a:p>
        </p:txBody>
      </p:sp>
      <p:sp>
        <p:nvSpPr>
          <p:cNvPr id="510" name="Google Shape;510;p70"/>
          <p:cNvSpPr/>
          <p:nvPr/>
        </p:nvSpPr>
        <p:spPr>
          <a:xfrm>
            <a:off x="793790" y="490156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Cisco bug?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→ Cisco Security Advisories</a:t>
            </a:r>
            <a:endParaRPr b="0" i="0" sz="1750" u="none" cap="none" strike="noStrike"/>
          </a:p>
        </p:txBody>
      </p:sp>
      <p:sp>
        <p:nvSpPr>
          <p:cNvPr id="511" name="Google Shape;511;p70"/>
          <p:cNvSpPr/>
          <p:nvPr/>
        </p:nvSpPr>
        <p:spPr>
          <a:xfrm>
            <a:off x="793790" y="534376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WordPress plugin?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→ WordPress.org security page</a:t>
            </a:r>
            <a:endParaRPr b="0" i="0" sz="1750" u="none" cap="none" strike="noStrike"/>
          </a:p>
        </p:txBody>
      </p:sp>
      <p:sp>
        <p:nvSpPr>
          <p:cNvPr id="512" name="Google Shape;512;p70"/>
          <p:cNvSpPr/>
          <p:nvPr/>
        </p:nvSpPr>
        <p:spPr>
          <a:xfrm>
            <a:off x="793790" y="578596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Open source project?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→ Project's GitHub security tab</a:t>
            </a:r>
            <a:endParaRPr b="0" i="0" sz="1750" u="none" cap="none" strike="noStrike"/>
          </a:p>
        </p:txBody>
      </p:sp>
      <p:sp>
        <p:nvSpPr>
          <p:cNvPr id="513" name="Google Shape;513;p70"/>
          <p:cNvSpPr/>
          <p:nvPr/>
        </p:nvSpPr>
        <p:spPr>
          <a:xfrm>
            <a:off x="7599521" y="2948345"/>
            <a:ext cx="388381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Why Primary Sources Matter</a:t>
            </a:r>
            <a:endParaRPr b="0" i="0" sz="2200" u="none" cap="none" strike="noStrike"/>
          </a:p>
        </p:txBody>
      </p:sp>
      <p:sp>
        <p:nvSpPr>
          <p:cNvPr id="514" name="Google Shape;514;p70"/>
          <p:cNvSpPr/>
          <p:nvPr/>
        </p:nvSpPr>
        <p:spPr>
          <a:xfrm>
            <a:off x="7599521" y="352948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News articles often:</a:t>
            </a:r>
            <a:endParaRPr b="0" i="0" sz="1750" u="none" cap="none" strike="noStrike"/>
          </a:p>
        </p:txBody>
      </p:sp>
      <p:sp>
        <p:nvSpPr>
          <p:cNvPr id="515" name="Google Shape;515;p70"/>
          <p:cNvSpPr/>
          <p:nvPr/>
        </p:nvSpPr>
        <p:spPr>
          <a:xfrm>
            <a:off x="7599521" y="409646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Sensationalise for clicks</a:t>
            </a:r>
            <a:endParaRPr b="0" i="0" sz="1750" u="none" cap="none" strike="noStrike"/>
          </a:p>
        </p:txBody>
      </p:sp>
      <p:sp>
        <p:nvSpPr>
          <p:cNvPr id="516" name="Google Shape;516;p70"/>
          <p:cNvSpPr/>
          <p:nvPr/>
        </p:nvSpPr>
        <p:spPr>
          <a:xfrm>
            <a:off x="7599521" y="453866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Omit critical technical details needed for mitigation</a:t>
            </a:r>
            <a:endParaRPr b="0" i="0" sz="1750" u="none" cap="none" strike="noStrike"/>
          </a:p>
        </p:txBody>
      </p:sp>
      <p:sp>
        <p:nvSpPr>
          <p:cNvPr id="517" name="Google Shape;517;p70"/>
          <p:cNvSpPr/>
          <p:nvPr/>
        </p:nvSpPr>
        <p:spPr>
          <a:xfrm>
            <a:off x="7599521" y="498086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Get facts wrong or misunderstand severity</a:t>
            </a:r>
            <a:endParaRPr b="0" i="0" sz="1750" u="none" cap="none" strike="noStrike"/>
          </a:p>
        </p:txBody>
      </p:sp>
      <p:sp>
        <p:nvSpPr>
          <p:cNvPr id="518" name="Google Shape;518;p70"/>
          <p:cNvSpPr/>
          <p:nvPr/>
        </p:nvSpPr>
        <p:spPr>
          <a:xfrm>
            <a:off x="7599521" y="542305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Delay updates compared to vendor advisories</a:t>
            </a:r>
            <a:endParaRPr b="0" i="0" sz="1750" u="none" cap="none" strike="noStrike"/>
          </a:p>
        </p:txBody>
      </p:sp>
      <p:sp>
        <p:nvSpPr>
          <p:cNvPr id="519" name="Google Shape;519;p70"/>
          <p:cNvSpPr/>
          <p:nvPr/>
        </p:nvSpPr>
        <p:spPr>
          <a:xfrm>
            <a:off x="7599521" y="599003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1"/>
          <p:cNvSpPr/>
          <p:nvPr/>
        </p:nvSpPr>
        <p:spPr>
          <a:xfrm>
            <a:off x="793790" y="2706648"/>
            <a:ext cx="1496100" cy="426300"/>
          </a:xfrm>
          <a:prstGeom prst="roundRect">
            <a:avLst>
              <a:gd fmla="val 6386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6" name="Google Shape;52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878" y="2829044"/>
            <a:ext cx="181451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1"/>
          <p:cNvSpPr/>
          <p:nvPr/>
        </p:nvSpPr>
        <p:spPr>
          <a:xfrm>
            <a:off x="1202055" y="2774633"/>
            <a:ext cx="951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CHAPTER 3</a:t>
            </a:r>
            <a:endParaRPr b="0" i="0" sz="1400" u="none" cap="none" strike="noStrike"/>
          </a:p>
        </p:txBody>
      </p:sp>
      <p:sp>
        <p:nvSpPr>
          <p:cNvPr id="528" name="Google Shape;528;p71"/>
          <p:cNvSpPr/>
          <p:nvPr/>
        </p:nvSpPr>
        <p:spPr>
          <a:xfrm>
            <a:off x="793790" y="3223617"/>
            <a:ext cx="78255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150"/>
              <a:buFont typeface="Roboto Slab"/>
              <a:buNone/>
            </a:pPr>
            <a:r>
              <a:rPr b="0" i="0" lang="en-US" sz="61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CIA Triad</a:t>
            </a:r>
            <a:endParaRPr b="0" i="0" sz="6150" u="none" cap="none" strike="noStrike"/>
          </a:p>
        </p:txBody>
      </p:sp>
      <p:sp>
        <p:nvSpPr>
          <p:cNvPr id="529" name="Google Shape;529;p71"/>
          <p:cNvSpPr/>
          <p:nvPr/>
        </p:nvSpPr>
        <p:spPr>
          <a:xfrm>
            <a:off x="877400" y="452700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What does "secure" actually mean?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/>
          <p:nvPr/>
        </p:nvSpPr>
        <p:spPr>
          <a:xfrm>
            <a:off x="793790" y="1733550"/>
            <a:ext cx="635007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Reframing the Question</a:t>
            </a:r>
            <a:endParaRPr b="0" i="0" sz="4450" u="none" cap="none" strike="noStrike"/>
          </a:p>
        </p:txBody>
      </p:sp>
      <p:sp>
        <p:nvSpPr>
          <p:cNvPr id="536" name="Google Shape;536;p72"/>
          <p:cNvSpPr/>
          <p:nvPr/>
        </p:nvSpPr>
        <p:spPr>
          <a:xfrm>
            <a:off x="793790" y="25330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537" name="Google Shape;537;p72"/>
          <p:cNvSpPr/>
          <p:nvPr/>
        </p:nvSpPr>
        <p:spPr>
          <a:xfrm>
            <a:off x="793790" y="34543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Wrong Question</a:t>
            </a:r>
            <a:endParaRPr b="0" i="0" sz="2200" u="none" cap="none" strike="noStrike"/>
          </a:p>
        </p:txBody>
      </p:sp>
      <p:sp>
        <p:nvSpPr>
          <p:cNvPr id="538" name="Google Shape;538;p72"/>
          <p:cNvSpPr/>
          <p:nvPr/>
        </p:nvSpPr>
        <p:spPr>
          <a:xfrm>
            <a:off x="793790" y="4035504"/>
            <a:ext cx="48850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"Is this system secure?"</a:t>
            </a:r>
            <a:endParaRPr b="0" i="0" sz="1750" u="none" cap="none" strike="noStrike"/>
          </a:p>
        </p:txBody>
      </p:sp>
      <p:sp>
        <p:nvSpPr>
          <p:cNvPr id="539" name="Google Shape;539;p72"/>
          <p:cNvSpPr/>
          <p:nvPr/>
        </p:nvSpPr>
        <p:spPr>
          <a:xfrm>
            <a:off x="6239828" y="34543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Better Questions</a:t>
            </a:r>
            <a:endParaRPr b="0" i="0" sz="2200" u="none" cap="none" strike="noStrike"/>
          </a:p>
        </p:txBody>
      </p:sp>
      <p:sp>
        <p:nvSpPr>
          <p:cNvPr id="540" name="Google Shape;540;p72"/>
          <p:cNvSpPr/>
          <p:nvPr/>
        </p:nvSpPr>
        <p:spPr>
          <a:xfrm>
            <a:off x="6239828" y="4035504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"Is it </a:t>
            </a: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confidential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against network attackers?"</a:t>
            </a:r>
            <a:endParaRPr b="0" i="0" sz="1750" u="none" cap="none" strike="noStrike"/>
          </a:p>
        </p:txBody>
      </p:sp>
      <p:sp>
        <p:nvSpPr>
          <p:cNvPr id="541" name="Google Shape;541;p72"/>
          <p:cNvSpPr/>
          <p:nvPr/>
        </p:nvSpPr>
        <p:spPr>
          <a:xfrm>
            <a:off x="6239828" y="4477703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"Can </a:t>
            </a: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integrity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be violated by insiders?"</a:t>
            </a:r>
            <a:endParaRPr b="0" i="0" sz="1750" u="none" cap="none" strike="noStrike"/>
          </a:p>
        </p:txBody>
      </p:sp>
      <p:sp>
        <p:nvSpPr>
          <p:cNvPr id="542" name="Google Shape;542;p72"/>
          <p:cNvSpPr/>
          <p:nvPr/>
        </p:nvSpPr>
        <p:spPr>
          <a:xfrm>
            <a:off x="6239828" y="4919901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"Will it stay </a:t>
            </a: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available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under DDoS attack?"</a:t>
            </a:r>
            <a:endParaRPr b="0" i="0" sz="1750" u="none" cap="none" strike="noStrike"/>
          </a:p>
        </p:txBody>
      </p:sp>
      <p:sp>
        <p:nvSpPr>
          <p:cNvPr id="543" name="Google Shape;543;p72"/>
          <p:cNvSpPr/>
          <p:nvPr/>
        </p:nvSpPr>
        <p:spPr>
          <a:xfrm>
            <a:off x="6239828" y="5362099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"What are we protecting, and from whom?"</a:t>
            </a:r>
            <a:endParaRPr b="0" i="0" sz="1750" u="none" cap="none" strike="noStrike"/>
          </a:p>
        </p:txBody>
      </p:sp>
      <p:sp>
        <p:nvSpPr>
          <p:cNvPr id="544" name="Google Shape;544;p72"/>
          <p:cNvSpPr/>
          <p:nvPr/>
        </p:nvSpPr>
        <p:spPr>
          <a:xfrm>
            <a:off x="6239828" y="5929074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/>
          <p:nvPr/>
        </p:nvSpPr>
        <p:spPr>
          <a:xfrm>
            <a:off x="793790" y="942023"/>
            <a:ext cx="640175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Three Pillars of CIA</a:t>
            </a:r>
            <a:endParaRPr b="0" i="0" sz="4450" u="none" cap="none" strike="noStrike"/>
          </a:p>
        </p:txBody>
      </p:sp>
      <p:sp>
        <p:nvSpPr>
          <p:cNvPr id="551" name="Google Shape;551;p73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552" name="Google Shape;552;p73"/>
          <p:cNvSpPr/>
          <p:nvPr/>
        </p:nvSpPr>
        <p:spPr>
          <a:xfrm>
            <a:off x="1743789" y="43968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Confidentiality</a:t>
            </a:r>
            <a:endParaRPr b="0" i="0" sz="2200" u="none" cap="none" strike="noStrike"/>
          </a:p>
        </p:txBody>
      </p:sp>
      <p:sp>
        <p:nvSpPr>
          <p:cNvPr id="553" name="Google Shape;553;p73"/>
          <p:cNvSpPr/>
          <p:nvPr/>
        </p:nvSpPr>
        <p:spPr>
          <a:xfrm>
            <a:off x="793790" y="4887278"/>
            <a:ext cx="3785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Keeping secrets secret. Information accessible only to authorised parties.</a:t>
            </a:r>
            <a:endParaRPr b="0" i="0" sz="1750" u="none" cap="none" strike="noStrike"/>
          </a:p>
        </p:txBody>
      </p:sp>
      <p:pic>
        <p:nvPicPr>
          <p:cNvPr descr="preencoded.png" id="554" name="Google Shape;55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5" name="Google Shape;55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7717" y="4835128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3"/>
          <p:cNvSpPr/>
          <p:nvPr/>
        </p:nvSpPr>
        <p:spPr>
          <a:xfrm>
            <a:off x="9937790" y="307979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Integrity</a:t>
            </a:r>
            <a:endParaRPr b="0" i="0" sz="2200" u="none" cap="none" strike="noStrike"/>
          </a:p>
        </p:txBody>
      </p:sp>
      <p:sp>
        <p:nvSpPr>
          <p:cNvPr id="557" name="Google Shape;557;p73"/>
          <p:cNvSpPr/>
          <p:nvPr/>
        </p:nvSpPr>
        <p:spPr>
          <a:xfrm>
            <a:off x="9937790" y="3570208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Preventing tampering. Data remains accurate and unmodified by unauthorised parties.</a:t>
            </a:r>
            <a:endParaRPr b="0" i="0" sz="1750" u="none" cap="none" strike="noStrike"/>
          </a:p>
        </p:txBody>
      </p:sp>
      <p:pic>
        <p:nvPicPr>
          <p:cNvPr descr="preencoded.png" id="558" name="Google Shape;558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9" name="Google Shape;559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4326" y="3451503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3"/>
          <p:cNvSpPr/>
          <p:nvPr/>
        </p:nvSpPr>
        <p:spPr>
          <a:xfrm>
            <a:off x="9937790" y="57138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Availability</a:t>
            </a:r>
            <a:endParaRPr b="0" i="0" sz="2200" u="none" cap="none" strike="noStrike"/>
          </a:p>
        </p:txBody>
      </p:sp>
      <p:sp>
        <p:nvSpPr>
          <p:cNvPr id="561" name="Google Shape;561;p73"/>
          <p:cNvSpPr/>
          <p:nvPr/>
        </p:nvSpPr>
        <p:spPr>
          <a:xfrm>
            <a:off x="9937790" y="6204228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Ensuring access. Authorised users can access resources when needed.</a:t>
            </a:r>
            <a:endParaRPr b="0" i="0" sz="1750" u="none" cap="none" strike="noStrike"/>
          </a:p>
        </p:txBody>
      </p:sp>
      <p:pic>
        <p:nvPicPr>
          <p:cNvPr descr="preencoded.png" id="562" name="Google Shape;562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3" name="Google Shape;563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4326" y="6218753"/>
            <a:ext cx="339328" cy="33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6"/>
          <p:cNvSpPr/>
          <p:nvPr/>
        </p:nvSpPr>
        <p:spPr>
          <a:xfrm>
            <a:off x="793790" y="2018467"/>
            <a:ext cx="864500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Security vs. Other CS Disciplines</a:t>
            </a:r>
            <a:endParaRPr b="0" i="0" sz="4450" u="none" cap="none" strike="noStrike"/>
          </a:p>
        </p:txBody>
      </p:sp>
      <p:sp>
        <p:nvSpPr>
          <p:cNvPr id="182" name="Google Shape;182;p56"/>
          <p:cNvSpPr/>
          <p:nvPr/>
        </p:nvSpPr>
        <p:spPr>
          <a:xfrm>
            <a:off x="793790" y="3294221"/>
            <a:ext cx="318015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Traditional Dev Though</a:t>
            </a:r>
            <a:endParaRPr b="0" i="0" sz="2200" u="none" cap="none" strike="noStrike"/>
          </a:p>
        </p:txBody>
      </p:sp>
      <p:sp>
        <p:nvSpPr>
          <p:cNvPr id="183" name="Google Shape;183;p56"/>
          <p:cNvSpPr/>
          <p:nvPr/>
        </p:nvSpPr>
        <p:spPr>
          <a:xfrm>
            <a:off x="793790" y="387536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"Does it work?"</a:t>
            </a:r>
            <a:endParaRPr b="0" i="0" sz="1750" u="none" cap="none" strike="noStrike"/>
          </a:p>
        </p:txBody>
      </p:sp>
      <p:sp>
        <p:nvSpPr>
          <p:cNvPr id="184" name="Google Shape;184;p56"/>
          <p:cNvSpPr/>
          <p:nvPr/>
        </p:nvSpPr>
        <p:spPr>
          <a:xfrm>
            <a:off x="793790" y="444234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Focus on functionality</a:t>
            </a:r>
            <a:endParaRPr b="0" i="0" sz="1750" u="none" cap="none" strike="noStrike"/>
          </a:p>
        </p:txBody>
      </p:sp>
      <p:sp>
        <p:nvSpPr>
          <p:cNvPr id="185" name="Google Shape;185;p56"/>
          <p:cNvSpPr/>
          <p:nvPr/>
        </p:nvSpPr>
        <p:spPr>
          <a:xfrm>
            <a:off x="793790" y="488453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Optimise for performance</a:t>
            </a:r>
            <a:endParaRPr b="0" i="0" sz="1750" u="none" cap="none" strike="noStrike"/>
          </a:p>
        </p:txBody>
      </p:sp>
      <p:sp>
        <p:nvSpPr>
          <p:cNvPr id="186" name="Google Shape;186;p56"/>
          <p:cNvSpPr/>
          <p:nvPr/>
        </p:nvSpPr>
        <p:spPr>
          <a:xfrm>
            <a:off x="793790" y="532673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Assume silly but mostly cooperative users</a:t>
            </a:r>
            <a:endParaRPr b="0" i="0" sz="1750" u="none" cap="none" strike="noStrike"/>
          </a:p>
        </p:txBody>
      </p:sp>
      <p:sp>
        <p:nvSpPr>
          <p:cNvPr id="187" name="Google Shape;187;p56"/>
          <p:cNvSpPr/>
          <p:nvPr/>
        </p:nvSpPr>
        <p:spPr>
          <a:xfrm>
            <a:off x="793790" y="576893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Success once = success always</a:t>
            </a:r>
            <a:endParaRPr b="0" i="0" sz="1750" u="none" cap="none" strike="noStrike"/>
          </a:p>
        </p:txBody>
      </p:sp>
      <p:sp>
        <p:nvSpPr>
          <p:cNvPr id="188" name="Google Shape;188;p56"/>
          <p:cNvSpPr/>
          <p:nvPr/>
        </p:nvSpPr>
        <p:spPr>
          <a:xfrm>
            <a:off x="7599521" y="3294221"/>
            <a:ext cx="404300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Security-focused Dev Thought</a:t>
            </a:r>
            <a:endParaRPr b="0" i="0" sz="2200" u="none" cap="none" strike="noStrike"/>
          </a:p>
        </p:txBody>
      </p:sp>
      <p:sp>
        <p:nvSpPr>
          <p:cNvPr id="189" name="Google Shape;189;p56"/>
          <p:cNvSpPr/>
          <p:nvPr/>
        </p:nvSpPr>
        <p:spPr>
          <a:xfrm>
            <a:off x="7599521" y="387536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"Does it work... even when someone is trying to break it?"</a:t>
            </a:r>
            <a:endParaRPr b="0" i="0" sz="1750" u="none" cap="none" strike="noStrike"/>
          </a:p>
        </p:txBody>
      </p:sp>
      <p:sp>
        <p:nvSpPr>
          <p:cNvPr id="190" name="Google Shape;190;p56"/>
          <p:cNvSpPr/>
          <p:nvPr/>
        </p:nvSpPr>
        <p:spPr>
          <a:xfrm>
            <a:off x="7599521" y="444234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Adversarial thinking required</a:t>
            </a:r>
            <a:endParaRPr b="0" i="0" sz="1750" u="none" cap="none" strike="noStrike"/>
          </a:p>
        </p:txBody>
      </p:sp>
      <p:sp>
        <p:nvSpPr>
          <p:cNvPr id="191" name="Google Shape;191;p56"/>
          <p:cNvSpPr/>
          <p:nvPr/>
        </p:nvSpPr>
        <p:spPr>
          <a:xfrm>
            <a:off x="7599521" y="488453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Your code has an intelligent opponent</a:t>
            </a:r>
            <a:endParaRPr b="0" i="0" sz="1750" u="none" cap="none" strike="noStrike"/>
          </a:p>
        </p:txBody>
      </p:sp>
      <p:sp>
        <p:nvSpPr>
          <p:cNvPr id="192" name="Google Shape;192;p56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They have time, motivation, and creativity</a:t>
            </a:r>
            <a:endParaRPr b="0" i="0" sz="1750" u="none" cap="none" strike="noStrike"/>
          </a:p>
        </p:txBody>
      </p:sp>
      <p:sp>
        <p:nvSpPr>
          <p:cNvPr id="193" name="Google Shape;193;p56"/>
          <p:cNvSpPr/>
          <p:nvPr/>
        </p:nvSpPr>
        <p:spPr>
          <a:xfrm>
            <a:off x="7599521" y="576893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They only need to win once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4"/>
          <p:cNvSpPr/>
          <p:nvPr/>
        </p:nvSpPr>
        <p:spPr>
          <a:xfrm>
            <a:off x="793790" y="967502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550"/>
              <a:buFont typeface="Roboto Slab"/>
              <a:buNone/>
            </a:pPr>
            <a:r>
              <a:rPr b="0" i="0" lang="en-US" sz="35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Confidentiality</a:t>
            </a:r>
            <a:endParaRPr b="0" i="0" sz="3550" u="none" cap="none" strike="noStrike"/>
          </a:p>
        </p:txBody>
      </p:sp>
      <p:sp>
        <p:nvSpPr>
          <p:cNvPr id="570" name="Google Shape;570;p74"/>
          <p:cNvSpPr/>
          <p:nvPr/>
        </p:nvSpPr>
        <p:spPr>
          <a:xfrm>
            <a:off x="793790" y="1592461"/>
            <a:ext cx="2428399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Keeping Secrets Secret</a:t>
            </a:r>
            <a:endParaRPr b="0" i="0" sz="1750" u="none" cap="none" strike="noStrike"/>
          </a:p>
        </p:txBody>
      </p:sp>
      <p:sp>
        <p:nvSpPr>
          <p:cNvPr id="571" name="Google Shape;571;p74"/>
          <p:cNvSpPr/>
          <p:nvPr/>
        </p:nvSpPr>
        <p:spPr>
          <a:xfrm>
            <a:off x="793790" y="2238732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Definition</a:t>
            </a:r>
            <a:endParaRPr b="0" i="0" sz="1750" u="none" cap="none" strike="noStrike"/>
          </a:p>
        </p:txBody>
      </p:sp>
      <p:sp>
        <p:nvSpPr>
          <p:cNvPr id="572" name="Google Shape;572;p74"/>
          <p:cNvSpPr/>
          <p:nvPr/>
        </p:nvSpPr>
        <p:spPr>
          <a:xfrm>
            <a:off x="793790" y="2667357"/>
            <a:ext cx="5625703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Information is accessible only to authorised parties. Unauthorised disclosure is prevented through technical and administrative controls.</a:t>
            </a:r>
            <a:endParaRPr b="0" i="0" sz="1400" u="none" cap="none" strike="noStrike"/>
          </a:p>
        </p:txBody>
      </p:sp>
      <p:sp>
        <p:nvSpPr>
          <p:cNvPr id="573" name="Google Shape;573;p74"/>
          <p:cNvSpPr/>
          <p:nvPr/>
        </p:nvSpPr>
        <p:spPr>
          <a:xfrm>
            <a:off x="793790" y="3334941"/>
            <a:ext cx="2690455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Real Breach: Zoom (2020)</a:t>
            </a:r>
            <a:endParaRPr b="0" i="0" sz="1750" u="none" cap="none" strike="noStrike"/>
          </a:p>
        </p:txBody>
      </p:sp>
      <p:sp>
        <p:nvSpPr>
          <p:cNvPr id="574" name="Google Shape;574;p74"/>
          <p:cNvSpPr/>
          <p:nvPr/>
        </p:nvSpPr>
        <p:spPr>
          <a:xfrm>
            <a:off x="793790" y="3763566"/>
            <a:ext cx="5625703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Zoom meeting IDs were </a:t>
            </a: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predictable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, allowing attackers to guess valid IDs and "Zoom-bomb" private meetings.</a:t>
            </a:r>
            <a:endParaRPr b="0" i="0" sz="1400" u="none" cap="none" strike="noStrike"/>
          </a:p>
        </p:txBody>
      </p:sp>
      <p:sp>
        <p:nvSpPr>
          <p:cNvPr id="575" name="Google Shape;575;p74"/>
          <p:cNvSpPr/>
          <p:nvPr/>
        </p:nvSpPr>
        <p:spPr>
          <a:xfrm>
            <a:off x="793790" y="4416623"/>
            <a:ext cx="562570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Impact: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Privacy violations, corporate espionage risk</a:t>
            </a:r>
            <a:endParaRPr b="0" i="0" sz="1400" u="none" cap="none" strike="noStrike"/>
          </a:p>
        </p:txBody>
      </p:sp>
      <p:sp>
        <p:nvSpPr>
          <p:cNvPr id="576" name="Google Shape;576;p74"/>
          <p:cNvSpPr/>
          <p:nvPr/>
        </p:nvSpPr>
        <p:spPr>
          <a:xfrm>
            <a:off x="793790" y="4728567"/>
            <a:ext cx="562570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Fix: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Randomised IDs, waiting rooms, passwords</a:t>
            </a:r>
            <a:endParaRPr b="0" i="0" sz="1400" u="none" cap="none" strike="noStrike"/>
          </a:p>
        </p:txBody>
      </p:sp>
      <p:sp>
        <p:nvSpPr>
          <p:cNvPr id="577" name="Google Shape;577;p74"/>
          <p:cNvSpPr/>
          <p:nvPr/>
        </p:nvSpPr>
        <p:spPr>
          <a:xfrm>
            <a:off x="6869787" y="2238732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Technical Controls</a:t>
            </a:r>
            <a:endParaRPr b="0" i="0" sz="1750" u="none" cap="none" strike="noStrike"/>
          </a:p>
        </p:txBody>
      </p:sp>
      <p:pic>
        <p:nvPicPr>
          <p:cNvPr descr="preencoded.png" id="578" name="Google Shape;57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6927" y="2685455"/>
            <a:ext cx="702004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4"/>
          <p:cNvSpPr/>
          <p:nvPr/>
        </p:nvSpPr>
        <p:spPr>
          <a:xfrm>
            <a:off x="6869787" y="2912626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Encryption</a:t>
            </a:r>
            <a:endParaRPr b="0" i="0" sz="1750" u="none" cap="none" strike="noStrike"/>
          </a:p>
        </p:txBody>
      </p:sp>
      <p:sp>
        <p:nvSpPr>
          <p:cNvPr id="580" name="Google Shape;580;p74"/>
          <p:cNvSpPr/>
          <p:nvPr/>
        </p:nvSpPr>
        <p:spPr>
          <a:xfrm>
            <a:off x="6869787" y="3341251"/>
            <a:ext cx="6974324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AES-256, TLS/SSL for data at rest and in transit</a:t>
            </a:r>
            <a:endParaRPr b="0" i="0" sz="1400" u="none" cap="none" strike="noStrike"/>
          </a:p>
        </p:txBody>
      </p:sp>
      <p:pic>
        <p:nvPicPr>
          <p:cNvPr descr="preencoded.png" id="581" name="Google Shape;58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6927" y="3892748"/>
            <a:ext cx="702004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4"/>
          <p:cNvSpPr/>
          <p:nvPr/>
        </p:nvSpPr>
        <p:spPr>
          <a:xfrm>
            <a:off x="6869787" y="4119920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Access Control Lists</a:t>
            </a:r>
            <a:endParaRPr b="0" i="0" sz="1750" u="none" cap="none" strike="noStrike"/>
          </a:p>
        </p:txBody>
      </p:sp>
      <p:sp>
        <p:nvSpPr>
          <p:cNvPr id="583" name="Google Shape;583;p74"/>
          <p:cNvSpPr/>
          <p:nvPr/>
        </p:nvSpPr>
        <p:spPr>
          <a:xfrm>
            <a:off x="6869787" y="4548545"/>
            <a:ext cx="6974324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ACLs defining who can access what resources</a:t>
            </a:r>
            <a:endParaRPr b="0" i="0" sz="1400" u="none" cap="none" strike="noStrike"/>
          </a:p>
        </p:txBody>
      </p:sp>
      <p:pic>
        <p:nvPicPr>
          <p:cNvPr descr="preencoded.png" id="584" name="Google Shape;58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6927" y="5100042"/>
            <a:ext cx="7020044" cy="4572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4"/>
          <p:cNvSpPr/>
          <p:nvPr/>
        </p:nvSpPr>
        <p:spPr>
          <a:xfrm>
            <a:off x="6869787" y="5327213"/>
            <a:ext cx="301371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Multi-Factor Authentication</a:t>
            </a:r>
            <a:endParaRPr b="0" i="0" sz="1750" u="none" cap="none" strike="noStrike"/>
          </a:p>
        </p:txBody>
      </p:sp>
      <p:sp>
        <p:nvSpPr>
          <p:cNvPr id="586" name="Google Shape;586;p74"/>
          <p:cNvSpPr/>
          <p:nvPr/>
        </p:nvSpPr>
        <p:spPr>
          <a:xfrm>
            <a:off x="6869787" y="5755838"/>
            <a:ext cx="6974324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MFA requiring multiple proof factors</a:t>
            </a:r>
            <a:endParaRPr b="0" i="0" sz="1400" u="none" cap="none" strike="noStrike"/>
          </a:p>
        </p:txBody>
      </p:sp>
      <p:sp>
        <p:nvSpPr>
          <p:cNvPr id="587" name="Google Shape;587;p74"/>
          <p:cNvSpPr/>
          <p:nvPr/>
        </p:nvSpPr>
        <p:spPr>
          <a:xfrm>
            <a:off x="6869787" y="6180296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Example: WhatsApp</a:t>
            </a:r>
            <a:endParaRPr b="0" i="0" sz="1750" u="none" cap="none" strike="noStrike"/>
          </a:p>
        </p:txBody>
      </p:sp>
      <p:sp>
        <p:nvSpPr>
          <p:cNvPr id="588" name="Google Shape;588;p74"/>
          <p:cNvSpPr/>
          <p:nvPr/>
        </p:nvSpPr>
        <p:spPr>
          <a:xfrm>
            <a:off x="6869787" y="6608921"/>
            <a:ext cx="6974324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End-to-end encryption means even WhatsApp's servers cannot read your messages — only sender and recipient hold the keys.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5"/>
          <p:cNvSpPr/>
          <p:nvPr/>
        </p:nvSpPr>
        <p:spPr>
          <a:xfrm>
            <a:off x="793790" y="687586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550"/>
              <a:buFont typeface="Roboto Slab"/>
              <a:buNone/>
            </a:pPr>
            <a:r>
              <a:rPr b="0" i="0" lang="en-US" sz="35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Integrity</a:t>
            </a:r>
            <a:endParaRPr b="0" i="0" sz="3550" u="none" cap="none" strike="noStrike"/>
          </a:p>
        </p:txBody>
      </p:sp>
      <p:sp>
        <p:nvSpPr>
          <p:cNvPr id="595" name="Google Shape;595;p75"/>
          <p:cNvSpPr/>
          <p:nvPr/>
        </p:nvSpPr>
        <p:spPr>
          <a:xfrm>
            <a:off x="793790" y="1312545"/>
            <a:ext cx="2411492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Preventing Tampering</a:t>
            </a:r>
            <a:endParaRPr b="0" i="0" sz="1750" u="none" cap="none" strike="noStrike"/>
          </a:p>
        </p:txBody>
      </p:sp>
      <p:sp>
        <p:nvSpPr>
          <p:cNvPr id="596" name="Google Shape;596;p75"/>
          <p:cNvSpPr/>
          <p:nvPr/>
        </p:nvSpPr>
        <p:spPr>
          <a:xfrm>
            <a:off x="793790" y="1958816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Definition</a:t>
            </a:r>
            <a:endParaRPr b="0" i="0" sz="1750" u="none" cap="none" strike="noStrike"/>
          </a:p>
        </p:txBody>
      </p:sp>
      <p:sp>
        <p:nvSpPr>
          <p:cNvPr id="597" name="Google Shape;597;p75"/>
          <p:cNvSpPr/>
          <p:nvPr/>
        </p:nvSpPr>
        <p:spPr>
          <a:xfrm>
            <a:off x="793790" y="2387441"/>
            <a:ext cx="6300073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Data remains accurate and unmodified by unauthorised parties. Any tampering is detectable and preventable.</a:t>
            </a:r>
            <a:endParaRPr b="0" i="0" sz="1400" u="none" cap="none" strike="noStrike"/>
          </a:p>
        </p:txBody>
      </p:sp>
      <p:sp>
        <p:nvSpPr>
          <p:cNvPr id="598" name="Google Shape;598;p75"/>
          <p:cNvSpPr/>
          <p:nvPr/>
        </p:nvSpPr>
        <p:spPr>
          <a:xfrm>
            <a:off x="793790" y="3055025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Real Attack Scenario</a:t>
            </a:r>
            <a:endParaRPr b="0" i="0" sz="1750" u="none" cap="none" strike="noStrike"/>
          </a:p>
        </p:txBody>
      </p:sp>
      <p:sp>
        <p:nvSpPr>
          <p:cNvPr id="599" name="Google Shape;599;p75"/>
          <p:cNvSpPr/>
          <p:nvPr/>
        </p:nvSpPr>
        <p:spPr>
          <a:xfrm>
            <a:off x="793790" y="3483650"/>
            <a:ext cx="630007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Attacker intercepts a bank transaction:</a:t>
            </a:r>
            <a:endParaRPr b="0" i="0" sz="1400" u="none" cap="none" strike="noStrike"/>
          </a:p>
        </p:txBody>
      </p:sp>
      <p:sp>
        <p:nvSpPr>
          <p:cNvPr id="600" name="Google Shape;600;p75"/>
          <p:cNvSpPr/>
          <p:nvPr/>
        </p:nvSpPr>
        <p:spPr>
          <a:xfrm>
            <a:off x="793790" y="3875484"/>
            <a:ext cx="630007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Calibri"/>
              <a:buAutoNum type="arabicPeriod"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Original: Transfer £100 to Account A</a:t>
            </a:r>
            <a:endParaRPr b="0" i="0" sz="1400" u="none" cap="none" strike="noStrike"/>
          </a:p>
        </p:txBody>
      </p:sp>
      <p:sp>
        <p:nvSpPr>
          <p:cNvPr id="601" name="Google Shape;601;p75"/>
          <p:cNvSpPr/>
          <p:nvPr/>
        </p:nvSpPr>
        <p:spPr>
          <a:xfrm>
            <a:off x="793790" y="4187428"/>
            <a:ext cx="630007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Modified: Transfer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£10,000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to Account A</a:t>
            </a:r>
            <a:endParaRPr b="0" i="0" sz="1400" u="none" cap="none" strike="noStrike"/>
          </a:p>
        </p:txBody>
      </p:sp>
      <p:sp>
        <p:nvSpPr>
          <p:cNvPr id="602" name="Google Shape;602;p75"/>
          <p:cNvSpPr/>
          <p:nvPr/>
        </p:nvSpPr>
        <p:spPr>
          <a:xfrm>
            <a:off x="793790" y="4499372"/>
            <a:ext cx="630007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Calibri"/>
              <a:buAutoNum type="arabicPeriod" startAt="3"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Impact: Financial loss, loss of trust in banking system</a:t>
            </a:r>
            <a:endParaRPr b="0" i="0" sz="1400" u="none" cap="none" strike="noStrike"/>
          </a:p>
        </p:txBody>
      </p:sp>
      <p:sp>
        <p:nvSpPr>
          <p:cNvPr id="603" name="Google Shape;603;p75"/>
          <p:cNvSpPr/>
          <p:nvPr/>
        </p:nvSpPr>
        <p:spPr>
          <a:xfrm>
            <a:off x="793790" y="4891207"/>
            <a:ext cx="630007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604" name="Google Shape;604;p75"/>
          <p:cNvSpPr/>
          <p:nvPr/>
        </p:nvSpPr>
        <p:spPr>
          <a:xfrm>
            <a:off x="7544157" y="1958816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Technical Controls</a:t>
            </a:r>
            <a:endParaRPr b="0" i="0" sz="1750" u="none" cap="none" strike="noStrike"/>
          </a:p>
        </p:txBody>
      </p:sp>
      <p:pic>
        <p:nvPicPr>
          <p:cNvPr descr="preencoded.png" id="605" name="Google Shape;60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297" y="2382679"/>
            <a:ext cx="45720" cy="73556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5"/>
          <p:cNvSpPr/>
          <p:nvPr/>
        </p:nvSpPr>
        <p:spPr>
          <a:xfrm>
            <a:off x="7771328" y="2405539"/>
            <a:ext cx="248864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Cryptographic Hashing</a:t>
            </a:r>
            <a:endParaRPr b="0" i="0" sz="1750" u="none" cap="none" strike="noStrike"/>
          </a:p>
        </p:txBody>
      </p:sp>
      <p:sp>
        <p:nvSpPr>
          <p:cNvPr id="607" name="Google Shape;607;p75"/>
          <p:cNvSpPr/>
          <p:nvPr/>
        </p:nvSpPr>
        <p:spPr>
          <a:xfrm>
            <a:off x="7771328" y="2834164"/>
            <a:ext cx="6072902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SHA-256: Any change produces completely different hash</a:t>
            </a:r>
            <a:endParaRPr b="0" i="0" sz="1400" u="none" cap="none" strike="noStrike"/>
          </a:p>
        </p:txBody>
      </p:sp>
      <p:pic>
        <p:nvPicPr>
          <p:cNvPr descr="preencoded.png" id="608" name="Google Shape;60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297" y="3362801"/>
            <a:ext cx="45720" cy="735568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5"/>
          <p:cNvSpPr/>
          <p:nvPr/>
        </p:nvSpPr>
        <p:spPr>
          <a:xfrm>
            <a:off x="7771328" y="3385661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Digital Signatures</a:t>
            </a:r>
            <a:endParaRPr b="0" i="0" sz="1750" u="none" cap="none" strike="noStrike"/>
          </a:p>
        </p:txBody>
      </p:sp>
      <p:sp>
        <p:nvSpPr>
          <p:cNvPr id="610" name="Google Shape;610;p75"/>
          <p:cNvSpPr/>
          <p:nvPr/>
        </p:nvSpPr>
        <p:spPr>
          <a:xfrm>
            <a:off x="7771328" y="3814286"/>
            <a:ext cx="6072902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Cryptographically prove author and detect modifications</a:t>
            </a:r>
            <a:endParaRPr b="0" i="0" sz="1400" u="none" cap="none" strike="noStrike"/>
          </a:p>
        </p:txBody>
      </p:sp>
      <p:pic>
        <p:nvPicPr>
          <p:cNvPr descr="preencoded.png" id="611" name="Google Shape;61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297" y="4342924"/>
            <a:ext cx="45720" cy="73556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5"/>
          <p:cNvSpPr/>
          <p:nvPr/>
        </p:nvSpPr>
        <p:spPr>
          <a:xfrm>
            <a:off x="7771328" y="4365784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Write-Once Storage</a:t>
            </a:r>
            <a:endParaRPr b="0" i="0" sz="1750" u="none" cap="none" strike="noStrike"/>
          </a:p>
        </p:txBody>
      </p:sp>
      <p:sp>
        <p:nvSpPr>
          <p:cNvPr id="613" name="Google Shape;613;p75"/>
          <p:cNvSpPr/>
          <p:nvPr/>
        </p:nvSpPr>
        <p:spPr>
          <a:xfrm>
            <a:off x="7771328" y="4794409"/>
            <a:ext cx="6072902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Immutable logs and audit trails</a:t>
            </a:r>
            <a:endParaRPr b="0" i="0" sz="1400" u="none" cap="none" strike="noStrike"/>
          </a:p>
        </p:txBody>
      </p:sp>
      <p:pic>
        <p:nvPicPr>
          <p:cNvPr descr="preencoded.png" id="614" name="Google Shape;61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297" y="5323046"/>
            <a:ext cx="45720" cy="73556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5"/>
          <p:cNvSpPr/>
          <p:nvPr/>
        </p:nvSpPr>
        <p:spPr>
          <a:xfrm>
            <a:off x="7771328" y="5345906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Version Control</a:t>
            </a:r>
            <a:endParaRPr b="0" i="0" sz="1750" u="none" cap="none" strike="noStrike"/>
          </a:p>
        </p:txBody>
      </p:sp>
      <p:sp>
        <p:nvSpPr>
          <p:cNvPr id="616" name="Google Shape;616;p75"/>
          <p:cNvSpPr/>
          <p:nvPr/>
        </p:nvSpPr>
        <p:spPr>
          <a:xfrm>
            <a:off x="7771328" y="5774531"/>
            <a:ext cx="6072902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Git and similar systems tracking all changes</a:t>
            </a:r>
            <a:endParaRPr b="0" i="0" sz="1400" u="none" cap="none" strike="noStrike"/>
          </a:p>
        </p:txBody>
      </p:sp>
      <p:sp>
        <p:nvSpPr>
          <p:cNvPr id="617" name="Google Shape;617;p75"/>
          <p:cNvSpPr/>
          <p:nvPr/>
        </p:nvSpPr>
        <p:spPr>
          <a:xfrm>
            <a:off x="7544157" y="6198989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Example in Practice</a:t>
            </a:r>
            <a:endParaRPr b="0" i="0" sz="1750" u="none" cap="none" strike="noStrike"/>
          </a:p>
        </p:txBody>
      </p:sp>
      <p:sp>
        <p:nvSpPr>
          <p:cNvPr id="618" name="Google Shape;618;p75"/>
          <p:cNvSpPr/>
          <p:nvPr/>
        </p:nvSpPr>
        <p:spPr>
          <a:xfrm>
            <a:off x="7544157" y="6627614"/>
            <a:ext cx="6300073" cy="783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Software downloads include hash values. Compare the downloaded file's hash against the published hash — if they differ, the file was tampered with or corrupted.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/>
          <p:nvPr/>
        </p:nvSpPr>
        <p:spPr>
          <a:xfrm>
            <a:off x="793790" y="764977"/>
            <a:ext cx="5103614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Availability</a:t>
            </a:r>
            <a:endParaRPr b="0" i="0" sz="4000" u="none" cap="none" strike="noStrike"/>
          </a:p>
        </p:txBody>
      </p:sp>
      <p:sp>
        <p:nvSpPr>
          <p:cNvPr id="625" name="Google Shape;625;p76"/>
          <p:cNvSpPr/>
          <p:nvPr/>
        </p:nvSpPr>
        <p:spPr>
          <a:xfrm>
            <a:off x="793790" y="1476375"/>
            <a:ext cx="3784402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Ensuring Access When Needed</a:t>
            </a:r>
            <a:endParaRPr b="0" i="0" sz="2000" u="none" cap="none" strike="noStrike"/>
          </a:p>
        </p:txBody>
      </p:sp>
      <p:sp>
        <p:nvSpPr>
          <p:cNvPr id="626" name="Google Shape;626;p76"/>
          <p:cNvSpPr/>
          <p:nvPr/>
        </p:nvSpPr>
        <p:spPr>
          <a:xfrm>
            <a:off x="793790" y="2070735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Definition: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Authorised users can access resources when required. Services remain operational despite attacks or failures.</a:t>
            </a:r>
            <a:endParaRPr b="0" i="0" sz="1600" u="none" cap="none" strike="noStrike"/>
          </a:p>
        </p:txBody>
      </p:sp>
      <p:sp>
        <p:nvSpPr>
          <p:cNvPr id="627" name="Google Shape;627;p76"/>
          <p:cNvSpPr/>
          <p:nvPr/>
        </p:nvSpPr>
        <p:spPr>
          <a:xfrm>
            <a:off x="793790" y="2656523"/>
            <a:ext cx="5004792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Real Attack: 2016 Dyn DDoS (Mirai Botnet)</a:t>
            </a:r>
            <a:endParaRPr b="0" i="0" sz="2000" u="none" cap="none" strike="noStrike"/>
          </a:p>
        </p:txBody>
      </p:sp>
      <p:sp>
        <p:nvSpPr>
          <p:cNvPr id="628" name="Google Shape;628;p76"/>
          <p:cNvSpPr/>
          <p:nvPr/>
        </p:nvSpPr>
        <p:spPr>
          <a:xfrm>
            <a:off x="793790" y="3250883"/>
            <a:ext cx="13042821" cy="62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Mirai botnet leveraged hundreds of thousands of compromised IoT devices to launch a massive distributed denial-of-service attack against Dyn, a major DNS provider. The attack took down Twitter, Netflix, Reddit, and other major services for hours.</a:t>
            </a:r>
            <a:endParaRPr b="0" i="0" sz="1600" u="none" cap="none" strike="noStrike"/>
          </a:p>
        </p:txBody>
      </p:sp>
      <p:sp>
        <p:nvSpPr>
          <p:cNvPr id="629" name="Google Shape;629;p76"/>
          <p:cNvSpPr/>
          <p:nvPr/>
        </p:nvSpPr>
        <p:spPr>
          <a:xfrm>
            <a:off x="793790" y="4261842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Impact</a:t>
            </a:r>
            <a:endParaRPr b="0" i="0" sz="2000" u="none" cap="none" strike="noStrike"/>
          </a:p>
        </p:txBody>
      </p:sp>
      <p:sp>
        <p:nvSpPr>
          <p:cNvPr id="630" name="Google Shape;630;p76"/>
          <p:cNvSpPr/>
          <p:nvPr/>
        </p:nvSpPr>
        <p:spPr>
          <a:xfrm>
            <a:off x="793790" y="4764405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Lost revenue from service downtime</a:t>
            </a:r>
            <a:endParaRPr b="0" i="0" sz="1600" u="none" cap="none" strike="noStrike"/>
          </a:p>
        </p:txBody>
      </p:sp>
      <p:sp>
        <p:nvSpPr>
          <p:cNvPr id="631" name="Google Shape;631;p76"/>
          <p:cNvSpPr/>
          <p:nvPr/>
        </p:nvSpPr>
        <p:spPr>
          <a:xfrm>
            <a:off x="793790" y="5138976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Angry customers and damaged reputation</a:t>
            </a:r>
            <a:endParaRPr b="0" i="0" sz="1600" u="none" cap="none" strike="noStrike"/>
          </a:p>
        </p:txBody>
      </p:sp>
      <p:sp>
        <p:nvSpPr>
          <p:cNvPr id="632" name="Google Shape;632;p76"/>
          <p:cNvSpPr/>
          <p:nvPr/>
        </p:nvSpPr>
        <p:spPr>
          <a:xfrm>
            <a:off x="793790" y="5513546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SLA (Service Level Agreement) violations</a:t>
            </a:r>
            <a:endParaRPr b="0" i="0" sz="1600" u="none" cap="none" strike="noStrike"/>
          </a:p>
        </p:txBody>
      </p:sp>
      <p:sp>
        <p:nvSpPr>
          <p:cNvPr id="633" name="Google Shape;633;p76"/>
          <p:cNvSpPr/>
          <p:nvPr/>
        </p:nvSpPr>
        <p:spPr>
          <a:xfrm>
            <a:off x="793790" y="5888117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Potential regulatory fines</a:t>
            </a:r>
            <a:endParaRPr b="0" i="0" sz="1600" u="none" cap="none" strike="noStrike"/>
          </a:p>
        </p:txBody>
      </p:sp>
      <p:sp>
        <p:nvSpPr>
          <p:cNvPr id="634" name="Google Shape;634;p76"/>
          <p:cNvSpPr/>
          <p:nvPr/>
        </p:nvSpPr>
        <p:spPr>
          <a:xfrm>
            <a:off x="7571780" y="4261842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Technical Controls</a:t>
            </a:r>
            <a:endParaRPr b="0" i="0" sz="2000" u="none" cap="none" strike="noStrike"/>
          </a:p>
        </p:txBody>
      </p:sp>
      <p:sp>
        <p:nvSpPr>
          <p:cNvPr id="635" name="Google Shape;635;p76"/>
          <p:cNvSpPr/>
          <p:nvPr/>
        </p:nvSpPr>
        <p:spPr>
          <a:xfrm>
            <a:off x="7571780" y="4764405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Redundancy: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Multiple servers, data centres, network paths</a:t>
            </a:r>
            <a:endParaRPr b="0" i="0" sz="1600" u="none" cap="none" strike="noStrike"/>
          </a:p>
        </p:txBody>
      </p:sp>
      <p:sp>
        <p:nvSpPr>
          <p:cNvPr id="636" name="Google Shape;636;p76"/>
          <p:cNvSpPr/>
          <p:nvPr/>
        </p:nvSpPr>
        <p:spPr>
          <a:xfrm>
            <a:off x="7571780" y="5138976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Load Balancing: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Distribute traffic across resources</a:t>
            </a:r>
            <a:endParaRPr b="0" i="0" sz="1600" u="none" cap="none" strike="noStrike"/>
          </a:p>
        </p:txBody>
      </p:sp>
      <p:sp>
        <p:nvSpPr>
          <p:cNvPr id="637" name="Google Shape;637;p76"/>
          <p:cNvSpPr/>
          <p:nvPr/>
        </p:nvSpPr>
        <p:spPr>
          <a:xfrm>
            <a:off x="7571780" y="5513546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DDoS Mitigation: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Cloudflare, Akamai, AWS Shield</a:t>
            </a:r>
            <a:endParaRPr b="0" i="0" sz="1600" u="none" cap="none" strike="noStrike"/>
          </a:p>
        </p:txBody>
      </p:sp>
      <p:sp>
        <p:nvSpPr>
          <p:cNvPr id="638" name="Google Shape;638;p76"/>
          <p:cNvSpPr/>
          <p:nvPr/>
        </p:nvSpPr>
        <p:spPr>
          <a:xfrm>
            <a:off x="7571780" y="5888117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Rate Limiting: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Prevent resource exhaustion</a:t>
            </a:r>
            <a:endParaRPr b="0" i="0" sz="1600" u="none" cap="none" strike="noStrike"/>
          </a:p>
        </p:txBody>
      </p:sp>
      <p:sp>
        <p:nvSpPr>
          <p:cNvPr id="639" name="Google Shape;639;p76"/>
          <p:cNvSpPr/>
          <p:nvPr/>
        </p:nvSpPr>
        <p:spPr>
          <a:xfrm>
            <a:off x="7571780" y="6262688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Offline Backups: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Ransomware defence</a:t>
            </a:r>
            <a:endParaRPr b="0" i="0" sz="1600" u="none" cap="none" strike="noStrike"/>
          </a:p>
        </p:txBody>
      </p:sp>
      <p:sp>
        <p:nvSpPr>
          <p:cNvPr id="640" name="Google Shape;640;p76"/>
          <p:cNvSpPr/>
          <p:nvPr/>
        </p:nvSpPr>
        <p:spPr>
          <a:xfrm>
            <a:off x="793790" y="6843951"/>
            <a:ext cx="13042821" cy="62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CDNs (Content Delivery Networks) cache content globally, so even if one region fails, users can still access the service from another location.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7"/>
          <p:cNvSpPr/>
          <p:nvPr/>
        </p:nvSpPr>
        <p:spPr>
          <a:xfrm>
            <a:off x="793790" y="638889"/>
            <a:ext cx="5103614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CIA Triad Trade-offs</a:t>
            </a:r>
            <a:endParaRPr b="0" i="0" sz="4000" u="none" cap="none" strike="noStrike"/>
          </a:p>
        </p:txBody>
      </p:sp>
      <p:sp>
        <p:nvSpPr>
          <p:cNvPr id="647" name="Google Shape;647;p77"/>
          <p:cNvSpPr/>
          <p:nvPr/>
        </p:nvSpPr>
        <p:spPr>
          <a:xfrm>
            <a:off x="793790" y="1350288"/>
            <a:ext cx="3965853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You Can't Always Have All Three</a:t>
            </a:r>
            <a:endParaRPr b="0" i="0" sz="2000" u="none" cap="none" strike="noStrike"/>
          </a:p>
        </p:txBody>
      </p:sp>
      <p:sp>
        <p:nvSpPr>
          <p:cNvPr id="648" name="Google Shape;648;p77"/>
          <p:cNvSpPr/>
          <p:nvPr/>
        </p:nvSpPr>
        <p:spPr>
          <a:xfrm>
            <a:off x="793790" y="1944648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Security decisions involve balancing competing priorities. Maximising one aspect often means compromising another.</a:t>
            </a:r>
            <a:endParaRPr b="0" i="0" sz="1600" u="none" cap="none" strike="noStrike"/>
          </a:p>
        </p:txBody>
      </p:sp>
      <p:sp>
        <p:nvSpPr>
          <p:cNvPr id="649" name="Google Shape;649;p77"/>
          <p:cNvSpPr/>
          <p:nvPr/>
        </p:nvSpPr>
        <p:spPr>
          <a:xfrm>
            <a:off x="7303770" y="2461617"/>
            <a:ext cx="22860" cy="3593068"/>
          </a:xfrm>
          <a:prstGeom prst="roundRect">
            <a:avLst>
              <a:gd fmla="val 133954" name="adj"/>
            </a:avLst>
          </a:prstGeom>
          <a:solidFill>
            <a:srgbClr val="585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7"/>
          <p:cNvSpPr/>
          <p:nvPr/>
        </p:nvSpPr>
        <p:spPr>
          <a:xfrm>
            <a:off x="770930" y="2461617"/>
            <a:ext cx="6521410" cy="1457682"/>
          </a:xfrm>
          <a:prstGeom prst="roundRect">
            <a:avLst>
              <a:gd fmla="val 2101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7"/>
          <p:cNvSpPr/>
          <p:nvPr/>
        </p:nvSpPr>
        <p:spPr>
          <a:xfrm>
            <a:off x="3433882" y="2665690"/>
            <a:ext cx="3654385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Confidentiality vs. Availability</a:t>
            </a:r>
            <a:endParaRPr b="0" i="0" sz="2000" u="none" cap="none" strike="noStrike"/>
          </a:p>
        </p:txBody>
      </p:sp>
      <p:sp>
        <p:nvSpPr>
          <p:cNvPr id="652" name="Google Shape;652;p77"/>
          <p:cNvSpPr/>
          <p:nvPr/>
        </p:nvSpPr>
        <p:spPr>
          <a:xfrm>
            <a:off x="975003" y="3094673"/>
            <a:ext cx="6113264" cy="62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Maximum confidentiality = air-gapped system (completely isolated from networks). Result: Not remotely available to legitimate users.</a:t>
            </a:r>
            <a:endParaRPr b="0" i="0" sz="1600" u="none" cap="none" strike="noStrike"/>
          </a:p>
        </p:txBody>
      </p:sp>
      <p:sp>
        <p:nvSpPr>
          <p:cNvPr id="653" name="Google Shape;653;p77"/>
          <p:cNvSpPr/>
          <p:nvPr/>
        </p:nvSpPr>
        <p:spPr>
          <a:xfrm>
            <a:off x="7338060" y="4286726"/>
            <a:ext cx="6521410" cy="1767959"/>
          </a:xfrm>
          <a:prstGeom prst="rect">
            <a:avLst/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7"/>
          <p:cNvSpPr/>
          <p:nvPr/>
        </p:nvSpPr>
        <p:spPr>
          <a:xfrm>
            <a:off x="7542133" y="4490799"/>
            <a:ext cx="2898815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Integrity vs. Availability</a:t>
            </a:r>
            <a:endParaRPr b="0" i="0" sz="2000" u="none" cap="none" strike="noStrike"/>
          </a:p>
        </p:txBody>
      </p:sp>
      <p:sp>
        <p:nvSpPr>
          <p:cNvPr id="655" name="Google Shape;655;p77"/>
          <p:cNvSpPr/>
          <p:nvPr/>
        </p:nvSpPr>
        <p:spPr>
          <a:xfrm>
            <a:off x="7542133" y="4919782"/>
            <a:ext cx="6113264" cy="930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Blockchain = extremely high integrity through distributed consensus. Result: Slow write operations, reduced availability for high-throughput applications.</a:t>
            </a:r>
            <a:endParaRPr b="0" i="0" sz="1600" u="none" cap="none" strike="noStrike"/>
          </a:p>
        </p:txBody>
      </p:sp>
      <p:sp>
        <p:nvSpPr>
          <p:cNvPr id="656" name="Google Shape;656;p77"/>
          <p:cNvSpPr/>
          <p:nvPr/>
        </p:nvSpPr>
        <p:spPr>
          <a:xfrm>
            <a:off x="793790" y="6261378"/>
            <a:ext cx="13042821" cy="812244"/>
          </a:xfrm>
          <a:prstGeom prst="roundRect">
            <a:avLst>
              <a:gd fmla="val 3770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7" name="Google Shape;65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863" y="6558796"/>
            <a:ext cx="255151" cy="204073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7"/>
          <p:cNvSpPr/>
          <p:nvPr/>
        </p:nvSpPr>
        <p:spPr>
          <a:xfrm>
            <a:off x="1457087" y="6496050"/>
            <a:ext cx="12175450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Discussion Question:</a:t>
            </a: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"What should a hospital prioritise? What about a bank? How do their threat models differ?"</a:t>
            </a:r>
            <a:endParaRPr b="0" i="0" sz="1600" u="none" cap="none" strike="noStrike"/>
          </a:p>
        </p:txBody>
      </p:sp>
      <p:sp>
        <p:nvSpPr>
          <p:cNvPr id="659" name="Google Shape;659;p77"/>
          <p:cNvSpPr/>
          <p:nvPr/>
        </p:nvSpPr>
        <p:spPr>
          <a:xfrm>
            <a:off x="793790" y="7280315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8"/>
          <p:cNvSpPr/>
          <p:nvPr/>
        </p:nvSpPr>
        <p:spPr>
          <a:xfrm>
            <a:off x="686290" y="290464"/>
            <a:ext cx="51036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lang="en-US" sz="40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Return to CVSS</a:t>
            </a:r>
            <a:endParaRPr b="0" i="0" sz="4000" u="none" cap="none" strike="noStrike"/>
          </a:p>
        </p:txBody>
      </p:sp>
      <p:sp>
        <p:nvSpPr>
          <p:cNvPr id="666" name="Google Shape;666;p78"/>
          <p:cNvSpPr/>
          <p:nvPr/>
        </p:nvSpPr>
        <p:spPr>
          <a:xfrm>
            <a:off x="781851" y="1025879"/>
            <a:ext cx="130428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CVE-2023-34362 (MOVEit)</a:t>
            </a:r>
            <a:endParaRPr b="0" i="0" sz="1600" u="none" cap="none" strike="noStrike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Consolas"/>
              <a:buNone/>
            </a:pPr>
            <a:r>
              <a:rPr lang="en-US" sz="1600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CVSS: </a:t>
            </a:r>
            <a:r>
              <a:rPr b="0" i="0" lang="en-US" sz="160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AV:N/AC:L/PR:N/UI:N/S:U/</a:t>
            </a:r>
            <a:r>
              <a:rPr b="1" i="0" lang="en-US" sz="160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C:H/I:H/A:H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-&gt;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Score: 9.8 Critical</a:t>
            </a:r>
            <a:endParaRPr b="0" i="0" sz="1600" u="none" cap="none" strike="noStrike"/>
          </a:p>
        </p:txBody>
      </p:sp>
      <p:sp>
        <p:nvSpPr>
          <p:cNvPr id="667" name="Google Shape;667;p78"/>
          <p:cNvSpPr/>
          <p:nvPr/>
        </p:nvSpPr>
        <p:spPr>
          <a:xfrm>
            <a:off x="781846" y="1953819"/>
            <a:ext cx="4225200" cy="2405700"/>
          </a:xfrm>
          <a:prstGeom prst="roundRect">
            <a:avLst>
              <a:gd fmla="val 1273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8"/>
          <p:cNvSpPr/>
          <p:nvPr/>
        </p:nvSpPr>
        <p:spPr>
          <a:xfrm>
            <a:off x="804706" y="1976679"/>
            <a:ext cx="4179300" cy="612300"/>
          </a:xfrm>
          <a:prstGeom prst="roundRect">
            <a:avLst>
              <a:gd fmla="val 521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9" name="Google Shape;66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1257" y="2129674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8"/>
          <p:cNvSpPr/>
          <p:nvPr/>
        </p:nvSpPr>
        <p:spPr>
          <a:xfrm>
            <a:off x="1008779" y="2772731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Attack Vector (AV)</a:t>
            </a:r>
            <a:endParaRPr b="0" i="0" sz="2000" u="none" cap="none" strike="noStrike"/>
          </a:p>
        </p:txBody>
      </p:sp>
      <p:sp>
        <p:nvSpPr>
          <p:cNvPr id="671" name="Google Shape;671;p78"/>
          <p:cNvSpPr/>
          <p:nvPr/>
        </p:nvSpPr>
        <p:spPr>
          <a:xfrm>
            <a:off x="1008779" y="3201713"/>
            <a:ext cx="3771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Network (N) scores highest—remotely exploitable. Adjacent (A), Local (L), Physical (P) score progressively lower.</a:t>
            </a:r>
            <a:endParaRPr b="0" i="0" sz="1600" u="none" cap="none" strike="noStrike"/>
          </a:p>
        </p:txBody>
      </p:sp>
      <p:sp>
        <p:nvSpPr>
          <p:cNvPr id="672" name="Google Shape;672;p78"/>
          <p:cNvSpPr/>
          <p:nvPr/>
        </p:nvSpPr>
        <p:spPr>
          <a:xfrm>
            <a:off x="5190611" y="1953819"/>
            <a:ext cx="4225200" cy="2405700"/>
          </a:xfrm>
          <a:prstGeom prst="roundRect">
            <a:avLst>
              <a:gd fmla="val 1273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8"/>
          <p:cNvSpPr/>
          <p:nvPr/>
        </p:nvSpPr>
        <p:spPr>
          <a:xfrm>
            <a:off x="5213471" y="1976679"/>
            <a:ext cx="4179600" cy="612300"/>
          </a:xfrm>
          <a:prstGeom prst="roundRect">
            <a:avLst>
              <a:gd fmla="val 521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4" name="Google Shape;67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0142" y="2129674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8"/>
          <p:cNvSpPr/>
          <p:nvPr/>
        </p:nvSpPr>
        <p:spPr>
          <a:xfrm>
            <a:off x="5417544" y="2772731"/>
            <a:ext cx="2799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Attack Complexity (AC)</a:t>
            </a:r>
            <a:endParaRPr b="0" i="0" sz="2000" u="none" cap="none" strike="noStrike"/>
          </a:p>
        </p:txBody>
      </p:sp>
      <p:sp>
        <p:nvSpPr>
          <p:cNvPr id="676" name="Google Shape;676;p78"/>
          <p:cNvSpPr/>
          <p:nvPr/>
        </p:nvSpPr>
        <p:spPr>
          <a:xfrm>
            <a:off x="5417544" y="3201713"/>
            <a:ext cx="3771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Low (L) means easy exploitation. High (H) requires special conditions beyond attacker control.</a:t>
            </a:r>
            <a:endParaRPr b="0" i="0" sz="1600" u="none" cap="none" strike="noStrike"/>
          </a:p>
        </p:txBody>
      </p:sp>
      <p:sp>
        <p:nvSpPr>
          <p:cNvPr id="677" name="Google Shape;677;p78"/>
          <p:cNvSpPr/>
          <p:nvPr/>
        </p:nvSpPr>
        <p:spPr>
          <a:xfrm>
            <a:off x="9599495" y="1953819"/>
            <a:ext cx="4225200" cy="2405700"/>
          </a:xfrm>
          <a:prstGeom prst="roundRect">
            <a:avLst>
              <a:gd fmla="val 1273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8"/>
          <p:cNvSpPr/>
          <p:nvPr/>
        </p:nvSpPr>
        <p:spPr>
          <a:xfrm>
            <a:off x="9622355" y="1976679"/>
            <a:ext cx="4179600" cy="612300"/>
          </a:xfrm>
          <a:prstGeom prst="roundRect">
            <a:avLst>
              <a:gd fmla="val 521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9" name="Google Shape;67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59026" y="2129674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8"/>
          <p:cNvSpPr/>
          <p:nvPr/>
        </p:nvSpPr>
        <p:spPr>
          <a:xfrm>
            <a:off x="9826429" y="2772731"/>
            <a:ext cx="2903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Privileges Required (PR)</a:t>
            </a:r>
            <a:endParaRPr b="0" i="0" sz="2000" u="none" cap="none" strike="noStrike"/>
          </a:p>
        </p:txBody>
      </p:sp>
      <p:sp>
        <p:nvSpPr>
          <p:cNvPr id="681" name="Google Shape;681;p78"/>
          <p:cNvSpPr/>
          <p:nvPr/>
        </p:nvSpPr>
        <p:spPr>
          <a:xfrm>
            <a:off x="9826429" y="3201713"/>
            <a:ext cx="3771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None (N) is worst—no authentication needed. Low (L) or High (H) privileges required score lower.</a:t>
            </a:r>
            <a:endParaRPr b="0" i="0" sz="1600" u="none" cap="none" strike="noStrike"/>
          </a:p>
        </p:txBody>
      </p:sp>
      <p:sp>
        <p:nvSpPr>
          <p:cNvPr id="682" name="Google Shape;682;p78"/>
          <p:cNvSpPr/>
          <p:nvPr/>
        </p:nvSpPr>
        <p:spPr>
          <a:xfrm>
            <a:off x="781846" y="4566169"/>
            <a:ext cx="4225200" cy="2405700"/>
          </a:xfrm>
          <a:prstGeom prst="roundRect">
            <a:avLst>
              <a:gd fmla="val 1273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8"/>
          <p:cNvSpPr/>
          <p:nvPr/>
        </p:nvSpPr>
        <p:spPr>
          <a:xfrm>
            <a:off x="804706" y="4589029"/>
            <a:ext cx="4179300" cy="612300"/>
          </a:xfrm>
          <a:prstGeom prst="roundRect">
            <a:avLst>
              <a:gd fmla="val 521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84" name="Google Shape;684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1257" y="4742024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8"/>
          <p:cNvSpPr/>
          <p:nvPr/>
        </p:nvSpPr>
        <p:spPr>
          <a:xfrm>
            <a:off x="1008779" y="5385081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User Interaction (UI)</a:t>
            </a:r>
            <a:endParaRPr b="0" i="0" sz="2000" u="none" cap="none" strike="noStrike"/>
          </a:p>
        </p:txBody>
      </p:sp>
      <p:sp>
        <p:nvSpPr>
          <p:cNvPr id="686" name="Google Shape;686;p78"/>
          <p:cNvSpPr/>
          <p:nvPr/>
        </p:nvSpPr>
        <p:spPr>
          <a:xfrm>
            <a:off x="1008779" y="5814063"/>
            <a:ext cx="3771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None (N) means automatic exploitation. Required (R) means victim must be tricked.</a:t>
            </a:r>
            <a:endParaRPr b="0" i="0" sz="1600" u="none" cap="none" strike="noStrike"/>
          </a:p>
        </p:txBody>
      </p:sp>
      <p:sp>
        <p:nvSpPr>
          <p:cNvPr id="687" name="Google Shape;687;p78"/>
          <p:cNvSpPr/>
          <p:nvPr/>
        </p:nvSpPr>
        <p:spPr>
          <a:xfrm>
            <a:off x="5190611" y="4566169"/>
            <a:ext cx="4225200" cy="2405700"/>
          </a:xfrm>
          <a:prstGeom prst="roundRect">
            <a:avLst>
              <a:gd fmla="val 1273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8"/>
          <p:cNvSpPr/>
          <p:nvPr/>
        </p:nvSpPr>
        <p:spPr>
          <a:xfrm>
            <a:off x="5213471" y="4589029"/>
            <a:ext cx="4179600" cy="612300"/>
          </a:xfrm>
          <a:prstGeom prst="roundRect">
            <a:avLst>
              <a:gd fmla="val 521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89" name="Google Shape;689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0142" y="4742024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8"/>
          <p:cNvSpPr/>
          <p:nvPr/>
        </p:nvSpPr>
        <p:spPr>
          <a:xfrm>
            <a:off x="5417544" y="5385081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Scope (S)</a:t>
            </a:r>
            <a:endParaRPr b="0" i="0" sz="2000" u="none" cap="none" strike="noStrike"/>
          </a:p>
        </p:txBody>
      </p:sp>
      <p:sp>
        <p:nvSpPr>
          <p:cNvPr id="691" name="Google Shape;691;p78"/>
          <p:cNvSpPr/>
          <p:nvPr/>
        </p:nvSpPr>
        <p:spPr>
          <a:xfrm>
            <a:off x="5417544" y="5814063"/>
            <a:ext cx="3771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Changed (C) affects resources beyond security scope. Unchanged (U) stays within boundaries.</a:t>
            </a:r>
            <a:endParaRPr b="0" i="0" sz="1600" u="none" cap="none" strike="noStrike"/>
          </a:p>
        </p:txBody>
      </p:sp>
      <p:sp>
        <p:nvSpPr>
          <p:cNvPr id="692" name="Google Shape;692;p78"/>
          <p:cNvSpPr/>
          <p:nvPr/>
        </p:nvSpPr>
        <p:spPr>
          <a:xfrm>
            <a:off x="9599495" y="4566169"/>
            <a:ext cx="4225200" cy="2405700"/>
          </a:xfrm>
          <a:prstGeom prst="roundRect">
            <a:avLst>
              <a:gd fmla="val 1273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8"/>
          <p:cNvSpPr/>
          <p:nvPr/>
        </p:nvSpPr>
        <p:spPr>
          <a:xfrm>
            <a:off x="9622355" y="4589029"/>
            <a:ext cx="4179600" cy="612300"/>
          </a:xfrm>
          <a:prstGeom prst="roundRect">
            <a:avLst>
              <a:gd fmla="val 521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4" name="Google Shape;694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59026" y="4742024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8"/>
          <p:cNvSpPr/>
          <p:nvPr/>
        </p:nvSpPr>
        <p:spPr>
          <a:xfrm>
            <a:off x="9826429" y="5385081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Impact: </a:t>
            </a:r>
            <a:r>
              <a:rPr b="1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C/I/A</a:t>
            </a:r>
            <a:endParaRPr b="1" i="0" sz="2000" u="none" cap="none" strike="noStrike"/>
          </a:p>
        </p:txBody>
      </p:sp>
      <p:sp>
        <p:nvSpPr>
          <p:cNvPr id="696" name="Google Shape;696;p78"/>
          <p:cNvSpPr/>
          <p:nvPr/>
        </p:nvSpPr>
        <p:spPr>
          <a:xfrm>
            <a:off x="9826429" y="5814063"/>
            <a:ext cx="3771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Confidentiality, Integrity, Availability rated None/Low/High based on data affected.</a:t>
            </a:r>
            <a:endParaRPr b="0" i="0" sz="1600" u="none" cap="none" strike="noStrike"/>
          </a:p>
        </p:txBody>
      </p:sp>
      <p:sp>
        <p:nvSpPr>
          <p:cNvPr id="697" name="Google Shape;697;p78"/>
          <p:cNvSpPr/>
          <p:nvPr/>
        </p:nvSpPr>
        <p:spPr>
          <a:xfrm>
            <a:off x="781781" y="7178528"/>
            <a:ext cx="13042800" cy="776400"/>
          </a:xfrm>
          <a:prstGeom prst="roundRect">
            <a:avLst>
              <a:gd fmla="val 2728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8" name="Google Shape;698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5856" y="7475954"/>
            <a:ext cx="255151" cy="204073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8"/>
          <p:cNvSpPr/>
          <p:nvPr/>
        </p:nvSpPr>
        <p:spPr>
          <a:xfrm>
            <a:off x="1445081" y="7449035"/>
            <a:ext cx="121755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CVSS measures severity, not risk!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9"/>
          <p:cNvSpPr/>
          <p:nvPr/>
        </p:nvSpPr>
        <p:spPr>
          <a:xfrm>
            <a:off x="793790" y="1173242"/>
            <a:ext cx="1058466" cy="441484"/>
          </a:xfrm>
          <a:prstGeom prst="roundRect">
            <a:avLst>
              <a:gd fmla="val 6165" name="adj"/>
            </a:avLst>
          </a:prstGeom>
          <a:noFill/>
          <a:ln cap="flat" cmpd="sng" w="9525">
            <a:solidFill>
              <a:srgbClr val="66A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9"/>
          <p:cNvSpPr/>
          <p:nvPr/>
        </p:nvSpPr>
        <p:spPr>
          <a:xfrm>
            <a:off x="937498" y="1248847"/>
            <a:ext cx="771049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6A8EE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66A8EE"/>
                </a:solidFill>
                <a:latin typeface="Roboto"/>
                <a:ea typeface="Roboto"/>
                <a:cs typeface="Roboto"/>
                <a:sym typeface="Roboto"/>
              </a:rPr>
              <a:t>ACTIVITY</a:t>
            </a:r>
            <a:endParaRPr b="0" i="0" sz="1400" u="none" cap="none" strike="noStrike"/>
          </a:p>
        </p:txBody>
      </p:sp>
      <p:sp>
        <p:nvSpPr>
          <p:cNvPr id="707" name="Google Shape;707;p79"/>
          <p:cNvSpPr/>
          <p:nvPr/>
        </p:nvSpPr>
        <p:spPr>
          <a:xfrm>
            <a:off x="793790" y="1705451"/>
            <a:ext cx="735187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Real Vulnerability Analysis</a:t>
            </a:r>
            <a:endParaRPr b="0" i="0" sz="4450" u="none" cap="none" strike="noStrike"/>
          </a:p>
        </p:txBody>
      </p:sp>
      <p:sp>
        <p:nvSpPr>
          <p:cNvPr id="708" name="Google Shape;708;p79"/>
          <p:cNvSpPr/>
          <p:nvPr/>
        </p:nvSpPr>
        <p:spPr>
          <a:xfrm>
            <a:off x="793790" y="2504956"/>
            <a:ext cx="305002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lang="en-US" sz="2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HeartBleed</a:t>
            </a: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 Deep Dive</a:t>
            </a:r>
            <a:endParaRPr b="0" i="0" sz="2200" u="none" cap="none" strike="noStrike"/>
          </a:p>
        </p:txBody>
      </p:sp>
      <p:sp>
        <p:nvSpPr>
          <p:cNvPr id="709" name="Google Shape;709;p79"/>
          <p:cNvSpPr/>
          <p:nvPr/>
        </p:nvSpPr>
        <p:spPr>
          <a:xfrm>
            <a:off x="793790" y="319944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Let's investigate </a:t>
            </a:r>
            <a:r>
              <a:rPr lang="en-US" sz="16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CVE-2014-0160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HeartBleed</a:t>
            </a: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together</a:t>
            </a: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0" i="0" sz="1750" u="none" cap="none" strike="noStrike"/>
          </a:p>
        </p:txBody>
      </p:sp>
      <p:sp>
        <p:nvSpPr>
          <p:cNvPr id="710" name="Google Shape;710;p79"/>
          <p:cNvSpPr/>
          <p:nvPr/>
        </p:nvSpPr>
        <p:spPr>
          <a:xfrm>
            <a:off x="793790" y="381750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9"/>
          <p:cNvSpPr/>
          <p:nvPr/>
        </p:nvSpPr>
        <p:spPr>
          <a:xfrm>
            <a:off x="878860" y="386000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b="0" i="0" lang="en-US" sz="26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0" i="0" sz="2650" u="none" cap="none" strike="noStrike"/>
          </a:p>
        </p:txBody>
      </p:sp>
      <p:sp>
        <p:nvSpPr>
          <p:cNvPr id="712" name="Google Shape;712;p79"/>
          <p:cNvSpPr/>
          <p:nvPr/>
        </p:nvSpPr>
        <p:spPr>
          <a:xfrm>
            <a:off x="1530906" y="38953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Find the CVE Record</a:t>
            </a:r>
            <a:endParaRPr b="0" i="0" sz="2200" u="none" cap="none" strike="noStrike"/>
          </a:p>
        </p:txBody>
      </p:sp>
      <p:sp>
        <p:nvSpPr>
          <p:cNvPr id="713" name="Google Shape;713;p79"/>
          <p:cNvSpPr/>
          <p:nvPr/>
        </p:nvSpPr>
        <p:spPr>
          <a:xfrm>
            <a:off x="1530906" y="4385786"/>
            <a:ext cx="34214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Navigate to cve.org and search for </a:t>
            </a:r>
            <a:r>
              <a:rPr lang="en-US" sz="16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CVE-2014-0160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t/>
            </a:r>
            <a:endParaRPr sz="1750">
              <a:solidFill>
                <a:srgbClr val="D6E5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79"/>
          <p:cNvSpPr/>
          <p:nvPr/>
        </p:nvSpPr>
        <p:spPr>
          <a:xfrm>
            <a:off x="5235893" y="381750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9"/>
          <p:cNvSpPr/>
          <p:nvPr/>
        </p:nvSpPr>
        <p:spPr>
          <a:xfrm>
            <a:off x="5320963" y="386000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b="0" i="0" lang="en-US" sz="26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b="0" i="0" sz="2650" u="none" cap="none" strike="noStrike"/>
          </a:p>
        </p:txBody>
      </p:sp>
      <p:sp>
        <p:nvSpPr>
          <p:cNvPr id="716" name="Google Shape;716;p79"/>
          <p:cNvSpPr/>
          <p:nvPr/>
        </p:nvSpPr>
        <p:spPr>
          <a:xfrm>
            <a:off x="5973008" y="3895368"/>
            <a:ext cx="31408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Identify the CVSS Score</a:t>
            </a:r>
            <a:endParaRPr b="0" i="0" sz="2200" u="none" cap="none" strike="noStrike"/>
          </a:p>
        </p:txBody>
      </p:sp>
      <p:sp>
        <p:nvSpPr>
          <p:cNvPr id="717" name="Google Shape;717;p79"/>
          <p:cNvSpPr/>
          <p:nvPr/>
        </p:nvSpPr>
        <p:spPr>
          <a:xfrm>
            <a:off x="5973008" y="4385786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What severity rating has been assigned? Is it Low, Medium, High, or Critical?</a:t>
            </a:r>
            <a:endParaRPr b="0" i="0" sz="1750" u="none" cap="none" strike="noStrike"/>
          </a:p>
        </p:txBody>
      </p:sp>
      <p:sp>
        <p:nvSpPr>
          <p:cNvPr id="718" name="Google Shape;718;p79"/>
          <p:cNvSpPr/>
          <p:nvPr/>
        </p:nvSpPr>
        <p:spPr>
          <a:xfrm>
            <a:off x="9677995" y="381750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9"/>
          <p:cNvSpPr/>
          <p:nvPr/>
        </p:nvSpPr>
        <p:spPr>
          <a:xfrm>
            <a:off x="9763065" y="386000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b="0" i="0" lang="en-US" sz="26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b="0" i="0" sz="2650" u="none" cap="none" strike="noStrike"/>
          </a:p>
        </p:txBody>
      </p:sp>
      <p:sp>
        <p:nvSpPr>
          <p:cNvPr id="720" name="Google Shape;720;p79"/>
          <p:cNvSpPr/>
          <p:nvPr/>
        </p:nvSpPr>
        <p:spPr>
          <a:xfrm>
            <a:off x="10415111" y="38953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Read the Description</a:t>
            </a:r>
            <a:endParaRPr b="0" i="0" sz="2200" u="none" cap="none" strike="noStrike"/>
          </a:p>
        </p:txBody>
      </p:sp>
      <p:sp>
        <p:nvSpPr>
          <p:cNvPr id="721" name="Google Shape;721;p79"/>
          <p:cNvSpPr/>
          <p:nvPr/>
        </p:nvSpPr>
        <p:spPr>
          <a:xfrm>
            <a:off x="10415111" y="4385786"/>
            <a:ext cx="34214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What type of vulnerability is this? What software is affected?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0"/>
          <p:cNvSpPr/>
          <p:nvPr/>
        </p:nvSpPr>
        <p:spPr>
          <a:xfrm>
            <a:off x="722114" y="567333"/>
            <a:ext cx="4443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6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200"/>
              <a:buFont typeface="Roboto Slab"/>
              <a:buNone/>
            </a:pPr>
            <a:r>
              <a:rPr b="0" i="0" lang="en-US" sz="3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Case Study: Heartbleed</a:t>
            </a:r>
            <a:endParaRPr b="0" i="0" sz="3200" u="none" cap="none" strike="noStrike"/>
          </a:p>
        </p:txBody>
      </p:sp>
      <p:sp>
        <p:nvSpPr>
          <p:cNvPr id="728" name="Google Shape;728;p80"/>
          <p:cNvSpPr/>
          <p:nvPr/>
        </p:nvSpPr>
        <p:spPr>
          <a:xfrm>
            <a:off x="722114" y="1131094"/>
            <a:ext cx="20631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600"/>
              <a:buFont typeface="Roboto Slab"/>
              <a:buNone/>
            </a:pPr>
            <a:r>
              <a:rPr b="0" i="0" lang="en-US" sz="16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CVE-2014-0160</a:t>
            </a:r>
            <a:endParaRPr b="0" i="0" sz="1600" u="none" cap="none" strike="noStrike"/>
          </a:p>
        </p:txBody>
      </p:sp>
      <p:pic>
        <p:nvPicPr>
          <p:cNvPr descr="preencoded.png" id="729" name="Google Shape;72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077" y="1704142"/>
            <a:ext cx="6743939" cy="3821548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0"/>
          <p:cNvSpPr/>
          <p:nvPr/>
        </p:nvSpPr>
        <p:spPr>
          <a:xfrm>
            <a:off x="9108511" y="927773"/>
            <a:ext cx="43533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Bug: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Buffer over-read in OpenSSL's TLS heartbeat extension. A missing bounds check allowed reading 64KB of memory per request—potentially leaking private keys, passwords, and session cookies.</a:t>
            </a:r>
            <a:endParaRPr b="0" i="0" sz="1650" u="none" cap="none" strike="noStrike"/>
          </a:p>
        </p:txBody>
      </p:sp>
      <p:sp>
        <p:nvSpPr>
          <p:cNvPr id="731" name="Google Shape;731;p80"/>
          <p:cNvSpPr/>
          <p:nvPr/>
        </p:nvSpPr>
        <p:spPr>
          <a:xfrm>
            <a:off x="9108511" y="2888807"/>
            <a:ext cx="4353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Impact: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17% of all secure web servers affected globally. The irony: a security library compromising security.</a:t>
            </a:r>
            <a:endParaRPr b="0" i="0" sz="1650" u="none" cap="none" strike="noStrike"/>
          </a:p>
        </p:txBody>
      </p:sp>
      <p:sp>
        <p:nvSpPr>
          <p:cNvPr id="732" name="Google Shape;732;p80"/>
          <p:cNvSpPr/>
          <p:nvPr/>
        </p:nvSpPr>
        <p:spPr>
          <a:xfrm>
            <a:off x="9108511" y="4122981"/>
            <a:ext cx="4353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Timeline: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Introduced in March 2012, discovered April 2014—over two years of exposure.</a:t>
            </a:r>
            <a:endParaRPr b="0" i="0" sz="1650" u="none" cap="none" strike="noStrike"/>
          </a:p>
        </p:txBody>
      </p:sp>
      <p:sp>
        <p:nvSpPr>
          <p:cNvPr id="733" name="Google Shape;733;p80"/>
          <p:cNvSpPr/>
          <p:nvPr/>
        </p:nvSpPr>
        <p:spPr>
          <a:xfrm>
            <a:off x="722114" y="5795724"/>
            <a:ext cx="13186200" cy="931500"/>
          </a:xfrm>
          <a:prstGeom prst="roundRect">
            <a:avLst>
              <a:gd fmla="val 2658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0"/>
          <p:cNvSpPr/>
          <p:nvPr/>
        </p:nvSpPr>
        <p:spPr>
          <a:xfrm>
            <a:off x="713899" y="5795724"/>
            <a:ext cx="13202700" cy="931500"/>
          </a:xfrm>
          <a:prstGeom prst="roundRect">
            <a:avLst>
              <a:gd fmla="val 2658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0"/>
          <p:cNvSpPr/>
          <p:nvPr/>
        </p:nvSpPr>
        <p:spPr>
          <a:xfrm>
            <a:off x="878919" y="5919430"/>
            <a:ext cx="12872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// Vulnerable code (simplified)</a:t>
            </a:r>
            <a:br>
              <a:rPr b="0" i="0" lang="en-US" sz="12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2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memcpy(bp, pl, payload);  // No check: is payload &lt;= actual_length?</a:t>
            </a:r>
            <a:br>
              <a:rPr b="0" i="0" lang="en-US" sz="12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250" u="none" cap="none" strike="noStrike"/>
          </a:p>
        </p:txBody>
      </p:sp>
      <p:sp>
        <p:nvSpPr>
          <p:cNvPr id="736" name="Google Shape;736;p80"/>
          <p:cNvSpPr/>
          <p:nvPr/>
        </p:nvSpPr>
        <p:spPr>
          <a:xfrm>
            <a:off x="722125" y="6862173"/>
            <a:ext cx="13186200" cy="567000"/>
          </a:xfrm>
          <a:prstGeom prst="roundRect">
            <a:avLst>
              <a:gd fmla="val 3065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7" name="Google Shape;73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135" y="7091601"/>
            <a:ext cx="206216" cy="16502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0"/>
          <p:cNvSpPr/>
          <p:nvPr/>
        </p:nvSpPr>
        <p:spPr>
          <a:xfrm>
            <a:off x="1258372" y="7059211"/>
            <a:ext cx="12484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OpenSSL was maintained by a handful of volunteers securing most of the internet's encrypted traffic.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1"/>
          <p:cNvSpPr/>
          <p:nvPr/>
        </p:nvSpPr>
        <p:spPr>
          <a:xfrm>
            <a:off x="793790" y="3015615"/>
            <a:ext cx="1496020" cy="426244"/>
          </a:xfrm>
          <a:prstGeom prst="roundRect">
            <a:avLst>
              <a:gd fmla="val 6386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5" name="Google Shape;74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878" y="3138011"/>
            <a:ext cx="181451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1"/>
          <p:cNvSpPr/>
          <p:nvPr/>
        </p:nvSpPr>
        <p:spPr>
          <a:xfrm>
            <a:off x="1202055" y="3083600"/>
            <a:ext cx="95166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CHAPTER </a:t>
            </a:r>
            <a:r>
              <a:rPr lang="en-US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1400" u="none" cap="none" strike="noStrike"/>
          </a:p>
        </p:txBody>
      </p:sp>
      <p:sp>
        <p:nvSpPr>
          <p:cNvPr id="747" name="Google Shape;747;p81"/>
          <p:cNvSpPr/>
          <p:nvPr/>
        </p:nvSpPr>
        <p:spPr>
          <a:xfrm>
            <a:off x="793790" y="3532584"/>
            <a:ext cx="7825502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150"/>
              <a:buFont typeface="Roboto Slab"/>
              <a:buNone/>
            </a:pPr>
            <a:r>
              <a:rPr b="0" i="0" lang="en-US" sz="61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Threat Modelling</a:t>
            </a:r>
            <a:endParaRPr b="0" i="0" sz="6150" u="none" cap="none" strike="noStrike"/>
          </a:p>
        </p:txBody>
      </p:sp>
      <p:sp>
        <p:nvSpPr>
          <p:cNvPr id="748" name="Google Shape;748;p81"/>
          <p:cNvSpPr/>
          <p:nvPr/>
        </p:nvSpPr>
        <p:spPr>
          <a:xfrm>
            <a:off x="793790" y="485096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Asset, Adversary, Mechanism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2"/>
          <p:cNvSpPr/>
          <p:nvPr/>
        </p:nvSpPr>
        <p:spPr>
          <a:xfrm>
            <a:off x="793790" y="1002983"/>
            <a:ext cx="5683925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200"/>
              <a:buFont typeface="Roboto Slab"/>
              <a:buNone/>
            </a:pPr>
            <a:r>
              <a:rPr b="0" i="0" lang="en-US" sz="4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From Vague to Precise</a:t>
            </a:r>
            <a:endParaRPr b="0" i="0" sz="4200" u="none" cap="none" strike="noStrike"/>
          </a:p>
        </p:txBody>
      </p:sp>
      <p:sp>
        <p:nvSpPr>
          <p:cNvPr id="755" name="Google Shape;755;p82"/>
          <p:cNvSpPr/>
          <p:nvPr/>
        </p:nvSpPr>
        <p:spPr>
          <a:xfrm>
            <a:off x="793790" y="2188131"/>
            <a:ext cx="3086814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Before Threat Modelling</a:t>
            </a:r>
            <a:endParaRPr b="0" i="0" sz="2100" u="none" cap="none" strike="noStrike"/>
          </a:p>
        </p:txBody>
      </p:sp>
      <p:sp>
        <p:nvSpPr>
          <p:cNvPr id="756" name="Google Shape;756;p82"/>
          <p:cNvSpPr/>
          <p:nvPr/>
        </p:nvSpPr>
        <p:spPr>
          <a:xfrm>
            <a:off x="793790" y="2729389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"We need to secure our chat app"</a:t>
            </a:r>
            <a:endParaRPr b="0" i="0" sz="1650" u="none" cap="none" strike="noStrike"/>
          </a:p>
        </p:txBody>
      </p:sp>
      <p:sp>
        <p:nvSpPr>
          <p:cNvPr id="757" name="Google Shape;757;p82"/>
          <p:cNvSpPr/>
          <p:nvPr/>
        </p:nvSpPr>
        <p:spPr>
          <a:xfrm>
            <a:off x="793790" y="3249692"/>
            <a:ext cx="6258520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This statement is too vague to act upon. What does "secure" mean? Against whom? Using what defences?</a:t>
            </a:r>
            <a:endParaRPr b="0" i="0" sz="1650" u="none" cap="none" strike="noStrike"/>
          </a:p>
        </p:txBody>
      </p:sp>
      <p:sp>
        <p:nvSpPr>
          <p:cNvPr id="758" name="Google Shape;758;p82"/>
          <p:cNvSpPr/>
          <p:nvPr/>
        </p:nvSpPr>
        <p:spPr>
          <a:xfrm>
            <a:off x="7585710" y="2188131"/>
            <a:ext cx="2924889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After Threat Modelling</a:t>
            </a:r>
            <a:endParaRPr b="0" i="0" sz="2100" u="none" cap="none" strike="noStrike"/>
          </a:p>
        </p:txBody>
      </p:sp>
      <p:sp>
        <p:nvSpPr>
          <p:cNvPr id="759" name="Google Shape;759;p82"/>
          <p:cNvSpPr/>
          <p:nvPr/>
        </p:nvSpPr>
        <p:spPr>
          <a:xfrm>
            <a:off x="7585710" y="2729389"/>
            <a:ext cx="6258520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"We need to prevent network attackers from reading message content using end-to-end encryption"</a:t>
            </a:r>
            <a:endParaRPr b="0" i="0" sz="1650" u="none" cap="none" strike="noStrike"/>
          </a:p>
        </p:txBody>
      </p:sp>
      <p:sp>
        <p:nvSpPr>
          <p:cNvPr id="760" name="Google Shape;760;p82"/>
          <p:cNvSpPr/>
          <p:nvPr/>
        </p:nvSpPr>
        <p:spPr>
          <a:xfrm>
            <a:off x="7585710" y="3585805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This is specific, actionable, and testable.</a:t>
            </a:r>
            <a:endParaRPr b="0" i="0" sz="1650" u="none" cap="none" strike="noStrike"/>
          </a:p>
        </p:txBody>
      </p:sp>
      <p:sp>
        <p:nvSpPr>
          <p:cNvPr id="761" name="Google Shape;761;p82"/>
          <p:cNvSpPr/>
          <p:nvPr/>
        </p:nvSpPr>
        <p:spPr>
          <a:xfrm>
            <a:off x="793790" y="4444063"/>
            <a:ext cx="13042821" cy="34528"/>
          </a:xfrm>
          <a:prstGeom prst="rect">
            <a:avLst/>
          </a:prstGeom>
          <a:solidFill>
            <a:srgbClr val="D6E5EF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2"/>
          <p:cNvSpPr/>
          <p:nvPr/>
        </p:nvSpPr>
        <p:spPr>
          <a:xfrm>
            <a:off x="793790" y="4785598"/>
            <a:ext cx="5263396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Threat Modelling Framework (MIT 6.858)</a:t>
            </a:r>
            <a:endParaRPr b="0" i="0" sz="2100" u="none" cap="none" strike="noStrike"/>
          </a:p>
        </p:txBody>
      </p:sp>
      <p:sp>
        <p:nvSpPr>
          <p:cNvPr id="763" name="Google Shape;763;p82"/>
          <p:cNvSpPr/>
          <p:nvPr/>
        </p:nvSpPr>
        <p:spPr>
          <a:xfrm>
            <a:off x="793790" y="5429250"/>
            <a:ext cx="215384" cy="2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 Slab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 b="0" i="0" sz="1650" u="none" cap="none" strike="noStrike"/>
          </a:p>
        </p:txBody>
      </p:sp>
      <p:pic>
        <p:nvPicPr>
          <p:cNvPr descr="preencoded.png" id="764" name="Google Shape;76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5764887"/>
            <a:ext cx="4211122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2"/>
          <p:cNvSpPr/>
          <p:nvPr/>
        </p:nvSpPr>
        <p:spPr>
          <a:xfrm>
            <a:off x="793790" y="5933480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Asset &amp; Policy</a:t>
            </a:r>
            <a:endParaRPr b="0" i="0" sz="2100" u="none" cap="none" strike="noStrike"/>
          </a:p>
        </p:txBody>
      </p:sp>
      <p:sp>
        <p:nvSpPr>
          <p:cNvPr id="766" name="Google Shape;766;p82"/>
          <p:cNvSpPr/>
          <p:nvPr/>
        </p:nvSpPr>
        <p:spPr>
          <a:xfrm>
            <a:off x="793790" y="6392823"/>
            <a:ext cx="4211122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What are we protecting? What's the rule or requirement?</a:t>
            </a:r>
            <a:endParaRPr b="0" i="0" sz="1650" u="none" cap="none" strike="noStrike"/>
          </a:p>
        </p:txBody>
      </p:sp>
      <p:sp>
        <p:nvSpPr>
          <p:cNvPr id="767" name="Google Shape;767;p82"/>
          <p:cNvSpPr/>
          <p:nvPr/>
        </p:nvSpPr>
        <p:spPr>
          <a:xfrm>
            <a:off x="5209571" y="5429250"/>
            <a:ext cx="371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 Slab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 b="0" i="0" sz="1650" u="none" cap="none" strike="noStrike"/>
          </a:p>
        </p:txBody>
      </p:sp>
      <p:pic>
        <p:nvPicPr>
          <p:cNvPr descr="preencoded.png" id="768" name="Google Shape;76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9580" y="5764887"/>
            <a:ext cx="4211122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2"/>
          <p:cNvSpPr/>
          <p:nvPr/>
        </p:nvSpPr>
        <p:spPr>
          <a:xfrm>
            <a:off x="5209580" y="5933480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Adversary</a:t>
            </a:r>
            <a:endParaRPr b="0" i="0" sz="2100" u="none" cap="none" strike="noStrike"/>
          </a:p>
        </p:txBody>
      </p:sp>
      <p:sp>
        <p:nvSpPr>
          <p:cNvPr id="770" name="Google Shape;770;p82"/>
          <p:cNvSpPr/>
          <p:nvPr/>
        </p:nvSpPr>
        <p:spPr>
          <a:xfrm>
            <a:off x="5209580" y="6392823"/>
            <a:ext cx="4211122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Who's attacking? What capabilities do they have? What are their limitations?</a:t>
            </a:r>
            <a:endParaRPr b="0" i="0" sz="1650" u="none" cap="none" strike="noStrike"/>
          </a:p>
        </p:txBody>
      </p:sp>
      <p:sp>
        <p:nvSpPr>
          <p:cNvPr id="771" name="Google Shape;771;p82"/>
          <p:cNvSpPr/>
          <p:nvPr/>
        </p:nvSpPr>
        <p:spPr>
          <a:xfrm>
            <a:off x="9625381" y="5429250"/>
            <a:ext cx="491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 Slab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  <a:endParaRPr b="0" i="0" sz="1650" u="none" cap="none" strike="noStrike"/>
          </a:p>
        </p:txBody>
      </p:sp>
      <p:pic>
        <p:nvPicPr>
          <p:cNvPr descr="preencoded.png" id="772" name="Google Shape;77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5370" y="5764887"/>
            <a:ext cx="4211122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2"/>
          <p:cNvSpPr/>
          <p:nvPr/>
        </p:nvSpPr>
        <p:spPr>
          <a:xfrm>
            <a:off x="9625370" y="5933480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Mechanism</a:t>
            </a:r>
            <a:endParaRPr b="0" i="0" sz="2100" u="none" cap="none" strike="noStrike"/>
          </a:p>
        </p:txBody>
      </p:sp>
      <p:sp>
        <p:nvSpPr>
          <p:cNvPr id="774" name="Google Shape;774;p82"/>
          <p:cNvSpPr/>
          <p:nvPr/>
        </p:nvSpPr>
        <p:spPr>
          <a:xfrm>
            <a:off x="9625370" y="6392823"/>
            <a:ext cx="4211122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How do we defend? What technical controls enforce our policy against this adversary?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3"/>
          <p:cNvSpPr/>
          <p:nvPr/>
        </p:nvSpPr>
        <p:spPr>
          <a:xfrm>
            <a:off x="793790" y="2137291"/>
            <a:ext cx="773310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Modelling a Secure Chat App</a:t>
            </a:r>
            <a:endParaRPr b="0" i="0" sz="4450" u="none" cap="none" strike="noStrike"/>
          </a:p>
        </p:txBody>
      </p:sp>
      <p:sp>
        <p:nvSpPr>
          <p:cNvPr id="781" name="Google Shape;781;p83"/>
          <p:cNvSpPr/>
          <p:nvPr/>
        </p:nvSpPr>
        <p:spPr>
          <a:xfrm>
            <a:off x="793790" y="318623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Let's analyse a messaging application (similar to Signal or WhatsApp) using systematic threat modelling.</a:t>
            </a:r>
            <a:endParaRPr b="0" i="0" sz="1750" u="none" cap="none" strike="noStrike"/>
          </a:p>
        </p:txBody>
      </p:sp>
      <p:sp>
        <p:nvSpPr>
          <p:cNvPr id="782" name="Google Shape;782;p83"/>
          <p:cNvSpPr/>
          <p:nvPr/>
        </p:nvSpPr>
        <p:spPr>
          <a:xfrm>
            <a:off x="793790" y="3804285"/>
            <a:ext cx="4196358" cy="1669852"/>
          </a:xfrm>
          <a:prstGeom prst="roundRect">
            <a:avLst>
              <a:gd fmla="val 2038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83"/>
          <p:cNvSpPr/>
          <p:nvPr/>
        </p:nvSpPr>
        <p:spPr>
          <a:xfrm>
            <a:off x="1020604" y="4031099"/>
            <a:ext cx="370498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Confidentiality of Messages</a:t>
            </a:r>
            <a:endParaRPr b="0" i="0" sz="2200" u="none" cap="none" strike="noStrike"/>
          </a:p>
        </p:txBody>
      </p:sp>
      <p:sp>
        <p:nvSpPr>
          <p:cNvPr id="784" name="Google Shape;784;p83"/>
          <p:cNvSpPr/>
          <p:nvPr/>
        </p:nvSpPr>
        <p:spPr>
          <a:xfrm>
            <a:off x="1020604" y="4521517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Preventing eavesdropping on message content</a:t>
            </a:r>
            <a:endParaRPr b="0" i="0" sz="1750" u="none" cap="none" strike="noStrike"/>
          </a:p>
        </p:txBody>
      </p:sp>
      <p:sp>
        <p:nvSpPr>
          <p:cNvPr id="785" name="Google Shape;785;p83"/>
          <p:cNvSpPr/>
          <p:nvPr/>
        </p:nvSpPr>
        <p:spPr>
          <a:xfrm>
            <a:off x="5216962" y="3804285"/>
            <a:ext cx="4196358" cy="1669852"/>
          </a:xfrm>
          <a:prstGeom prst="roundRect">
            <a:avLst>
              <a:gd fmla="val 2038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83"/>
          <p:cNvSpPr/>
          <p:nvPr/>
        </p:nvSpPr>
        <p:spPr>
          <a:xfrm>
            <a:off x="5443776" y="4031099"/>
            <a:ext cx="286547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Integrity of Messages</a:t>
            </a:r>
            <a:endParaRPr b="0" i="0" sz="2200" u="none" cap="none" strike="noStrike"/>
          </a:p>
        </p:txBody>
      </p:sp>
      <p:sp>
        <p:nvSpPr>
          <p:cNvPr id="787" name="Google Shape;787;p83"/>
          <p:cNvSpPr/>
          <p:nvPr/>
        </p:nvSpPr>
        <p:spPr>
          <a:xfrm>
            <a:off x="5443776" y="4521517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Ensuring messages aren't tampered with in transit</a:t>
            </a:r>
            <a:endParaRPr b="0" i="0" sz="1750" u="none" cap="none" strike="noStrike"/>
          </a:p>
        </p:txBody>
      </p:sp>
      <p:sp>
        <p:nvSpPr>
          <p:cNvPr id="788" name="Google Shape;788;p83"/>
          <p:cNvSpPr/>
          <p:nvPr/>
        </p:nvSpPr>
        <p:spPr>
          <a:xfrm>
            <a:off x="9640133" y="3804285"/>
            <a:ext cx="4196358" cy="1669852"/>
          </a:xfrm>
          <a:prstGeom prst="roundRect">
            <a:avLst>
              <a:gd fmla="val 2038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3"/>
          <p:cNvSpPr/>
          <p:nvPr/>
        </p:nvSpPr>
        <p:spPr>
          <a:xfrm>
            <a:off x="9866948" y="4031099"/>
            <a:ext cx="293203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Availability of Service</a:t>
            </a:r>
            <a:endParaRPr b="0" i="0" sz="2200" u="none" cap="none" strike="noStrike"/>
          </a:p>
        </p:txBody>
      </p:sp>
      <p:sp>
        <p:nvSpPr>
          <p:cNvPr id="790" name="Google Shape;790;p83"/>
          <p:cNvSpPr/>
          <p:nvPr/>
        </p:nvSpPr>
        <p:spPr>
          <a:xfrm>
            <a:off x="9866948" y="4521517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Keeping the messaging service operational</a:t>
            </a:r>
            <a:endParaRPr b="0" i="0" sz="1750" u="none" cap="none" strike="noStrike"/>
          </a:p>
        </p:txBody>
      </p:sp>
      <p:sp>
        <p:nvSpPr>
          <p:cNvPr id="791" name="Google Shape;791;p83"/>
          <p:cNvSpPr/>
          <p:nvPr/>
        </p:nvSpPr>
        <p:spPr>
          <a:xfrm>
            <a:off x="793790" y="572928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7"/>
          <p:cNvSpPr/>
          <p:nvPr/>
        </p:nvSpPr>
        <p:spPr>
          <a:xfrm>
            <a:off x="793790" y="3227665"/>
            <a:ext cx="6358890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Thinking Like an Attacker</a:t>
            </a:r>
            <a:endParaRPr b="0" i="0" sz="4000" u="none" cap="none" strike="noStrike"/>
          </a:p>
        </p:txBody>
      </p:sp>
      <p:sp>
        <p:nvSpPr>
          <p:cNvPr id="201" name="Google Shape;201;p57"/>
          <p:cNvSpPr/>
          <p:nvPr/>
        </p:nvSpPr>
        <p:spPr>
          <a:xfrm>
            <a:off x="793790" y="3939064"/>
            <a:ext cx="2593181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Security Mindset</a:t>
            </a:r>
            <a:endParaRPr b="0" i="0" sz="2000" u="none" cap="none" strike="noStrike"/>
          </a:p>
        </p:txBody>
      </p:sp>
      <p:sp>
        <p:nvSpPr>
          <p:cNvPr id="202" name="Google Shape;202;p57"/>
          <p:cNvSpPr/>
          <p:nvPr/>
        </p:nvSpPr>
        <p:spPr>
          <a:xfrm>
            <a:off x="793790" y="4533424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Consider a hotel room door lock. A normal person asks: "Does my key work?" A security-minded person asks entirely different questions:</a:t>
            </a:r>
            <a:endParaRPr b="0" i="0" sz="1600" u="none" cap="none" strike="noStrike"/>
          </a:p>
        </p:txBody>
      </p:sp>
      <p:sp>
        <p:nvSpPr>
          <p:cNvPr id="203" name="Google Shape;203;p57"/>
          <p:cNvSpPr/>
          <p:nvPr/>
        </p:nvSpPr>
        <p:spPr>
          <a:xfrm>
            <a:off x="793790" y="5050393"/>
            <a:ext cx="459224" cy="459224"/>
          </a:xfrm>
          <a:prstGeom prst="roundRect">
            <a:avLst>
              <a:gd fmla="val 6668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57"/>
          <p:cNvSpPr/>
          <p:nvPr/>
        </p:nvSpPr>
        <p:spPr>
          <a:xfrm>
            <a:off x="1436727" y="5120521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Can I pick the lock?</a:t>
            </a:r>
            <a:endParaRPr b="0" i="0" sz="2000" u="none" cap="none" strike="noStrike"/>
          </a:p>
        </p:txBody>
      </p:sp>
      <p:sp>
        <p:nvSpPr>
          <p:cNvPr id="205" name="Google Shape;205;p57"/>
          <p:cNvSpPr/>
          <p:nvPr/>
        </p:nvSpPr>
        <p:spPr>
          <a:xfrm>
            <a:off x="1436727" y="5549503"/>
            <a:ext cx="5763697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Physical manipulation of the mechanism</a:t>
            </a:r>
            <a:endParaRPr b="0" i="0" sz="1600" u="none" cap="none" strike="noStrike"/>
          </a:p>
        </p:txBody>
      </p:sp>
      <p:sp>
        <p:nvSpPr>
          <p:cNvPr id="206" name="Google Shape;206;p57"/>
          <p:cNvSpPr/>
          <p:nvPr/>
        </p:nvSpPr>
        <p:spPr>
          <a:xfrm>
            <a:off x="7429976" y="5050393"/>
            <a:ext cx="459224" cy="459224"/>
          </a:xfrm>
          <a:prstGeom prst="roundRect">
            <a:avLst>
              <a:gd fmla="val 6668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7"/>
          <p:cNvSpPr/>
          <p:nvPr/>
        </p:nvSpPr>
        <p:spPr>
          <a:xfrm>
            <a:off x="8072914" y="5120521"/>
            <a:ext cx="372058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Can I copy someone else's key?</a:t>
            </a:r>
            <a:endParaRPr b="0" i="0" sz="2000" u="none" cap="none" strike="noStrike"/>
          </a:p>
        </p:txBody>
      </p:sp>
      <p:sp>
        <p:nvSpPr>
          <p:cNvPr id="208" name="Google Shape;208;p57"/>
          <p:cNvSpPr/>
          <p:nvPr/>
        </p:nvSpPr>
        <p:spPr>
          <a:xfrm>
            <a:off x="8072914" y="5549503"/>
            <a:ext cx="5763697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Social engineering or theft</a:t>
            </a:r>
            <a:endParaRPr b="0" i="0" sz="1600" u="none" cap="none" strike="noStrike"/>
          </a:p>
        </p:txBody>
      </p:sp>
      <p:sp>
        <p:nvSpPr>
          <p:cNvPr id="209" name="Google Shape;209;p57"/>
          <p:cNvSpPr/>
          <p:nvPr/>
        </p:nvSpPr>
        <p:spPr>
          <a:xfrm>
            <a:off x="793790" y="6227207"/>
            <a:ext cx="459224" cy="459224"/>
          </a:xfrm>
          <a:prstGeom prst="roundRect">
            <a:avLst>
              <a:gd fmla="val 6668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7"/>
          <p:cNvSpPr/>
          <p:nvPr/>
        </p:nvSpPr>
        <p:spPr>
          <a:xfrm>
            <a:off x="1436727" y="6297335"/>
            <a:ext cx="4477226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Can I trick staff into giving me a key?</a:t>
            </a:r>
            <a:endParaRPr b="0" i="0" sz="2000" u="none" cap="none" strike="noStrike"/>
          </a:p>
        </p:txBody>
      </p:sp>
      <p:sp>
        <p:nvSpPr>
          <p:cNvPr id="211" name="Google Shape;211;p57"/>
          <p:cNvSpPr/>
          <p:nvPr/>
        </p:nvSpPr>
        <p:spPr>
          <a:xfrm>
            <a:off x="1436727" y="6726317"/>
            <a:ext cx="5763697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Exploiting trust relationships</a:t>
            </a:r>
            <a:endParaRPr b="0" i="0" sz="1600" u="none" cap="none" strike="noStrike"/>
          </a:p>
        </p:txBody>
      </p:sp>
      <p:sp>
        <p:nvSpPr>
          <p:cNvPr id="212" name="Google Shape;212;p57"/>
          <p:cNvSpPr/>
          <p:nvPr/>
        </p:nvSpPr>
        <p:spPr>
          <a:xfrm>
            <a:off x="7429976" y="6227207"/>
            <a:ext cx="459224" cy="459224"/>
          </a:xfrm>
          <a:prstGeom prst="roundRect">
            <a:avLst>
              <a:gd fmla="val 6668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7"/>
          <p:cNvSpPr/>
          <p:nvPr/>
        </p:nvSpPr>
        <p:spPr>
          <a:xfrm>
            <a:off x="8072914" y="6297335"/>
            <a:ext cx="4509135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Can I just climb through the window?</a:t>
            </a:r>
            <a:endParaRPr b="0" i="0" sz="2000" u="none" cap="none" strike="noStrike"/>
          </a:p>
        </p:txBody>
      </p:sp>
      <p:sp>
        <p:nvSpPr>
          <p:cNvPr id="214" name="Google Shape;214;p57"/>
          <p:cNvSpPr/>
          <p:nvPr/>
        </p:nvSpPr>
        <p:spPr>
          <a:xfrm>
            <a:off x="8072914" y="6726317"/>
            <a:ext cx="5763697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Alternative attack vectors</a:t>
            </a:r>
            <a:endParaRPr b="0" i="0" sz="1600" u="none" cap="none" strike="noStrike"/>
          </a:p>
        </p:txBody>
      </p:sp>
      <p:sp>
        <p:nvSpPr>
          <p:cNvPr id="215" name="Google Shape;215;p57"/>
          <p:cNvSpPr/>
          <p:nvPr/>
        </p:nvSpPr>
        <p:spPr>
          <a:xfrm>
            <a:off x="793790" y="7243286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4"/>
          <p:cNvSpPr/>
          <p:nvPr/>
        </p:nvSpPr>
        <p:spPr>
          <a:xfrm>
            <a:off x="793790" y="1107758"/>
            <a:ext cx="7424618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Threat Model 1: Confidentiality</a:t>
            </a:r>
            <a:endParaRPr b="0" i="0" sz="4000" u="none" cap="none" strike="noStrike"/>
          </a:p>
        </p:txBody>
      </p:sp>
      <p:sp>
        <p:nvSpPr>
          <p:cNvPr id="798" name="Google Shape;798;p84"/>
          <p:cNvSpPr/>
          <p:nvPr/>
        </p:nvSpPr>
        <p:spPr>
          <a:xfrm>
            <a:off x="793790" y="1819156"/>
            <a:ext cx="3364587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Protecting Message Secrecy</a:t>
            </a:r>
            <a:endParaRPr b="0" i="0" sz="2000" u="none" cap="none" strike="noStrike"/>
          </a:p>
        </p:txBody>
      </p:sp>
      <p:sp>
        <p:nvSpPr>
          <p:cNvPr id="799" name="Google Shape;799;p84"/>
          <p:cNvSpPr/>
          <p:nvPr/>
        </p:nvSpPr>
        <p:spPr>
          <a:xfrm>
            <a:off x="793790" y="2597229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Goal</a:t>
            </a:r>
            <a:endParaRPr b="0" i="0" sz="2000" u="none" cap="none" strike="noStrike"/>
          </a:p>
        </p:txBody>
      </p:sp>
      <p:sp>
        <p:nvSpPr>
          <p:cNvPr id="800" name="Google Shape;800;p84"/>
          <p:cNvSpPr/>
          <p:nvPr/>
        </p:nvSpPr>
        <p:spPr>
          <a:xfrm>
            <a:off x="793790" y="3099792"/>
            <a:ext cx="6272451" cy="62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Keep message content secret from everyone except sender and recipient.</a:t>
            </a:r>
            <a:endParaRPr b="0" i="0" sz="1600" u="none" cap="none" strike="noStrike"/>
          </a:p>
        </p:txBody>
      </p:sp>
      <p:sp>
        <p:nvSpPr>
          <p:cNvPr id="801" name="Google Shape;801;p84"/>
          <p:cNvSpPr/>
          <p:nvPr/>
        </p:nvSpPr>
        <p:spPr>
          <a:xfrm>
            <a:off x="793790" y="3904059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Asset</a:t>
            </a:r>
            <a:endParaRPr b="0" i="0" sz="2000" u="none" cap="none" strike="noStrike"/>
          </a:p>
        </p:txBody>
      </p:sp>
      <p:sp>
        <p:nvSpPr>
          <p:cNvPr id="802" name="Google Shape;802;p84"/>
          <p:cNvSpPr/>
          <p:nvPr/>
        </p:nvSpPr>
        <p:spPr>
          <a:xfrm>
            <a:off x="793790" y="4406622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text and media content of messages</a:t>
            </a:r>
            <a:endParaRPr b="0" i="0" sz="1600" u="none" cap="none" strike="noStrike"/>
          </a:p>
        </p:txBody>
      </p:sp>
      <p:sp>
        <p:nvSpPr>
          <p:cNvPr id="803" name="Google Shape;803;p84"/>
          <p:cNvSpPr/>
          <p:nvPr/>
        </p:nvSpPr>
        <p:spPr>
          <a:xfrm>
            <a:off x="793790" y="4900613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Policy</a:t>
            </a:r>
            <a:endParaRPr b="0" i="0" sz="2000" u="none" cap="none" strike="noStrike"/>
          </a:p>
        </p:txBody>
      </p:sp>
      <p:sp>
        <p:nvSpPr>
          <p:cNvPr id="804" name="Google Shape;804;p84"/>
          <p:cNvSpPr/>
          <p:nvPr/>
        </p:nvSpPr>
        <p:spPr>
          <a:xfrm>
            <a:off x="793790" y="5403175"/>
            <a:ext cx="6272451" cy="62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Only sender and recipient may read the message. Even the service provider cannot access content.</a:t>
            </a:r>
            <a:endParaRPr b="0" i="0" sz="1600" u="none" cap="none" strike="noStrike"/>
          </a:p>
        </p:txBody>
      </p:sp>
      <p:sp>
        <p:nvSpPr>
          <p:cNvPr id="805" name="Google Shape;805;p84"/>
          <p:cNvSpPr/>
          <p:nvPr/>
        </p:nvSpPr>
        <p:spPr>
          <a:xfrm>
            <a:off x="7571780" y="2597229"/>
            <a:ext cx="349662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Adversary: Network Attacker</a:t>
            </a:r>
            <a:endParaRPr b="0" i="0" sz="2000" u="none" cap="none" strike="noStrike"/>
          </a:p>
        </p:txBody>
      </p:sp>
      <p:sp>
        <p:nvSpPr>
          <p:cNvPr id="806" name="Google Shape;806;p84"/>
          <p:cNvSpPr/>
          <p:nvPr/>
        </p:nvSpPr>
        <p:spPr>
          <a:xfrm>
            <a:off x="7571780" y="3099792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Examples: WiFi owner, ISP, government surveillance</a:t>
            </a:r>
            <a:endParaRPr b="0" i="0" sz="1600" u="none" cap="none" strike="noStrike"/>
          </a:p>
        </p:txBody>
      </p:sp>
      <p:sp>
        <p:nvSpPr>
          <p:cNvPr id="807" name="Google Shape;807;p84"/>
          <p:cNvSpPr/>
          <p:nvPr/>
        </p:nvSpPr>
        <p:spPr>
          <a:xfrm>
            <a:off x="7571780" y="3575328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Capabilities:</a:t>
            </a:r>
            <a:endParaRPr b="0" i="0" sz="1600" u="none" cap="none" strike="noStrike"/>
          </a:p>
        </p:txBody>
      </p:sp>
      <p:sp>
        <p:nvSpPr>
          <p:cNvPr id="808" name="Google Shape;808;p84"/>
          <p:cNvSpPr/>
          <p:nvPr/>
        </p:nvSpPr>
        <p:spPr>
          <a:xfrm>
            <a:off x="7571780" y="4050863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Can see all packets on the wire</a:t>
            </a:r>
            <a:endParaRPr b="0" i="0" sz="1600" u="none" cap="none" strike="noStrike"/>
          </a:p>
        </p:txBody>
      </p:sp>
      <p:sp>
        <p:nvSpPr>
          <p:cNvPr id="809" name="Google Shape;809;p84"/>
          <p:cNvSpPr/>
          <p:nvPr/>
        </p:nvSpPr>
        <p:spPr>
          <a:xfrm>
            <a:off x="7571780" y="4425434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Can capture and analyse traffic</a:t>
            </a:r>
            <a:endParaRPr b="0" i="0" sz="1600" u="none" cap="none" strike="noStrike"/>
          </a:p>
        </p:txBody>
      </p:sp>
      <p:sp>
        <p:nvSpPr>
          <p:cNvPr id="810" name="Google Shape;810;p84"/>
          <p:cNvSpPr/>
          <p:nvPr/>
        </p:nvSpPr>
        <p:spPr>
          <a:xfrm>
            <a:off x="7571780" y="4800005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Can record encrypted data for later analysis</a:t>
            </a:r>
            <a:endParaRPr b="0" i="0" sz="1600" u="none" cap="none" strike="noStrike"/>
          </a:p>
        </p:txBody>
      </p:sp>
      <p:sp>
        <p:nvSpPr>
          <p:cNvPr id="811" name="Google Shape;811;p84"/>
          <p:cNvSpPr/>
          <p:nvPr/>
        </p:nvSpPr>
        <p:spPr>
          <a:xfrm>
            <a:off x="7571780" y="5275540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Cannot: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Break strong encryption (yet)</a:t>
            </a:r>
            <a:endParaRPr b="0" i="0" sz="1600" u="none" cap="none" strike="noStrike"/>
          </a:p>
        </p:txBody>
      </p:sp>
      <p:sp>
        <p:nvSpPr>
          <p:cNvPr id="812" name="Google Shape;812;p84"/>
          <p:cNvSpPr/>
          <p:nvPr/>
        </p:nvSpPr>
        <p:spPr>
          <a:xfrm>
            <a:off x="7571780" y="5792510"/>
            <a:ext cx="6272451" cy="1122521"/>
          </a:xfrm>
          <a:prstGeom prst="roundRect">
            <a:avLst>
              <a:gd fmla="val 2728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3" name="Google Shape;81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5853" y="6089928"/>
            <a:ext cx="255151" cy="204073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4"/>
          <p:cNvSpPr/>
          <p:nvPr/>
        </p:nvSpPr>
        <p:spPr>
          <a:xfrm>
            <a:off x="8235077" y="6027182"/>
            <a:ext cx="5405080" cy="620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 scenario:</a:t>
            </a: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Coffee shop WiFi owner running Wireshark to capture traffic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5"/>
          <p:cNvSpPr/>
          <p:nvPr/>
        </p:nvSpPr>
        <p:spPr>
          <a:xfrm>
            <a:off x="793790" y="676632"/>
            <a:ext cx="6316385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200"/>
              <a:buFont typeface="Roboto Slab"/>
              <a:buNone/>
            </a:pPr>
            <a:r>
              <a:rPr b="0" i="0" lang="en-US" sz="4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Threat Model 2: Integrity</a:t>
            </a:r>
            <a:endParaRPr b="0" i="0" sz="4200" u="none" cap="none" strike="noStrike"/>
          </a:p>
        </p:txBody>
      </p:sp>
      <p:sp>
        <p:nvSpPr>
          <p:cNvPr id="821" name="Google Shape;821;p85"/>
          <p:cNvSpPr/>
          <p:nvPr/>
        </p:nvSpPr>
        <p:spPr>
          <a:xfrm>
            <a:off x="793790" y="1431846"/>
            <a:ext cx="4038957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Preventing Message Tampering</a:t>
            </a:r>
            <a:endParaRPr b="0" i="0" sz="2100" u="none" cap="none" strike="noStrike"/>
          </a:p>
        </p:txBody>
      </p:sp>
      <p:sp>
        <p:nvSpPr>
          <p:cNvPr id="822" name="Google Shape;822;p85"/>
          <p:cNvSpPr/>
          <p:nvPr/>
        </p:nvSpPr>
        <p:spPr>
          <a:xfrm>
            <a:off x="793790" y="228016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Goal</a:t>
            </a:r>
            <a:endParaRPr b="0" i="0" sz="2100" u="none" cap="none" strike="noStrike"/>
          </a:p>
        </p:txBody>
      </p:sp>
      <p:sp>
        <p:nvSpPr>
          <p:cNvPr id="823" name="Google Shape;823;p85"/>
          <p:cNvSpPr/>
          <p:nvPr/>
        </p:nvSpPr>
        <p:spPr>
          <a:xfrm>
            <a:off x="793790" y="2821424"/>
            <a:ext cx="5579983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Ensure messages aren't modified during transmission.</a:t>
            </a:r>
            <a:endParaRPr b="0" i="0" sz="1650" u="none" cap="none" strike="noStrike"/>
          </a:p>
        </p:txBody>
      </p:sp>
      <p:sp>
        <p:nvSpPr>
          <p:cNvPr id="824" name="Google Shape;824;p85"/>
          <p:cNvSpPr/>
          <p:nvPr/>
        </p:nvSpPr>
        <p:spPr>
          <a:xfrm>
            <a:off x="793790" y="336220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Asset</a:t>
            </a:r>
            <a:endParaRPr b="0" i="0" sz="2100" u="none" cap="none" strike="noStrike"/>
          </a:p>
        </p:txBody>
      </p:sp>
      <p:sp>
        <p:nvSpPr>
          <p:cNvPr id="825" name="Google Shape;825;p85"/>
          <p:cNvSpPr/>
          <p:nvPr/>
        </p:nvSpPr>
        <p:spPr>
          <a:xfrm>
            <a:off x="793790" y="3903464"/>
            <a:ext cx="5579983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Message content accuracy</a:t>
            </a:r>
            <a:endParaRPr b="0" i="0" sz="1650" u="none" cap="none" strike="noStrike"/>
          </a:p>
        </p:txBody>
      </p:sp>
      <p:sp>
        <p:nvSpPr>
          <p:cNvPr id="826" name="Google Shape;826;p85"/>
          <p:cNvSpPr/>
          <p:nvPr/>
        </p:nvSpPr>
        <p:spPr>
          <a:xfrm>
            <a:off x="793790" y="444424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Policy</a:t>
            </a:r>
            <a:endParaRPr b="0" i="0" sz="2100" u="none" cap="none" strike="noStrike"/>
          </a:p>
        </p:txBody>
      </p:sp>
      <p:sp>
        <p:nvSpPr>
          <p:cNvPr id="827" name="Google Shape;827;p85"/>
          <p:cNvSpPr/>
          <p:nvPr/>
        </p:nvSpPr>
        <p:spPr>
          <a:xfrm>
            <a:off x="793790" y="4985504"/>
            <a:ext cx="5579983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Received message must be identical to sent message. Any modification must be detected.</a:t>
            </a:r>
            <a:endParaRPr b="0" i="0" sz="1650" u="none" cap="none" strike="noStrike"/>
          </a:p>
        </p:txBody>
      </p:sp>
      <p:sp>
        <p:nvSpPr>
          <p:cNvPr id="828" name="Google Shape;828;p85"/>
          <p:cNvSpPr/>
          <p:nvPr/>
        </p:nvSpPr>
        <p:spPr>
          <a:xfrm>
            <a:off x="6907173" y="2280166"/>
            <a:ext cx="435090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Adversary: Malicious Relay Server</a:t>
            </a:r>
            <a:endParaRPr b="0" i="0" sz="2100" u="none" cap="none" strike="noStrike"/>
          </a:p>
        </p:txBody>
      </p:sp>
      <p:sp>
        <p:nvSpPr>
          <p:cNvPr id="829" name="Google Shape;829;p85"/>
          <p:cNvSpPr/>
          <p:nvPr/>
        </p:nvSpPr>
        <p:spPr>
          <a:xfrm>
            <a:off x="6907173" y="2821424"/>
            <a:ext cx="6936938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Examples: Compromised infrastructure, rogue employee, state-level tampering</a:t>
            </a:r>
            <a:endParaRPr b="0" i="0" sz="1650" u="none" cap="none" strike="noStrike"/>
          </a:p>
        </p:txBody>
      </p:sp>
      <p:sp>
        <p:nvSpPr>
          <p:cNvPr id="830" name="Google Shape;830;p85"/>
          <p:cNvSpPr/>
          <p:nvPr/>
        </p:nvSpPr>
        <p:spPr>
          <a:xfrm>
            <a:off x="6907173" y="3677841"/>
            <a:ext cx="6936938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Capabilities:</a:t>
            </a:r>
            <a:endParaRPr b="0" i="0" sz="1650" u="none" cap="none" strike="noStrike"/>
          </a:p>
        </p:txBody>
      </p:sp>
      <p:sp>
        <p:nvSpPr>
          <p:cNvPr id="831" name="Google Shape;831;p85"/>
          <p:cNvSpPr/>
          <p:nvPr/>
        </p:nvSpPr>
        <p:spPr>
          <a:xfrm>
            <a:off x="6907173" y="4198144"/>
            <a:ext cx="6936938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Can see messages (if not encrypted)</a:t>
            </a:r>
            <a:endParaRPr b="0" i="0" sz="1650" u="none" cap="none" strike="noStrike"/>
          </a:p>
        </p:txBody>
      </p:sp>
      <p:sp>
        <p:nvSpPr>
          <p:cNvPr id="832" name="Google Shape;832;p85"/>
          <p:cNvSpPr/>
          <p:nvPr/>
        </p:nvSpPr>
        <p:spPr>
          <a:xfrm>
            <a:off x="6907173" y="4605814"/>
            <a:ext cx="6936938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Can modify message content</a:t>
            </a:r>
            <a:endParaRPr b="0" i="0" sz="1650" u="none" cap="none" strike="noStrike"/>
          </a:p>
        </p:txBody>
      </p:sp>
      <p:sp>
        <p:nvSpPr>
          <p:cNvPr id="833" name="Google Shape;833;p85"/>
          <p:cNvSpPr/>
          <p:nvPr/>
        </p:nvSpPr>
        <p:spPr>
          <a:xfrm>
            <a:off x="6907173" y="5013484"/>
            <a:ext cx="6936938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Can delete or duplicate messages</a:t>
            </a:r>
            <a:endParaRPr b="0" i="0" sz="1650" u="none" cap="none" strike="noStrike"/>
          </a:p>
        </p:txBody>
      </p:sp>
      <p:sp>
        <p:nvSpPr>
          <p:cNvPr id="834" name="Google Shape;834;p85"/>
          <p:cNvSpPr/>
          <p:nvPr/>
        </p:nvSpPr>
        <p:spPr>
          <a:xfrm>
            <a:off x="6907173" y="5533787"/>
            <a:ext cx="6936938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Cannot: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Break cryptographic signatures</a:t>
            </a:r>
            <a:endParaRPr b="0" i="0" sz="1650" u="none" cap="none" strike="noStrike"/>
          </a:p>
        </p:txBody>
      </p:sp>
      <p:sp>
        <p:nvSpPr>
          <p:cNvPr id="835" name="Google Shape;835;p85"/>
          <p:cNvSpPr/>
          <p:nvPr/>
        </p:nvSpPr>
        <p:spPr>
          <a:xfrm>
            <a:off x="6907173" y="6100167"/>
            <a:ext cx="6936938" cy="1222534"/>
          </a:xfrm>
          <a:prstGeom prst="roundRect">
            <a:avLst>
              <a:gd fmla="val 2644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6" name="Google Shape;83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2557" y="6417112"/>
            <a:ext cx="269319" cy="215384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5"/>
          <p:cNvSpPr/>
          <p:nvPr/>
        </p:nvSpPr>
        <p:spPr>
          <a:xfrm>
            <a:off x="7607260" y="6358652"/>
            <a:ext cx="6021467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Scenario:</a:t>
            </a: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"What if the server changes 'Meet at 2pm' to 'Meet at 4pm'?"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6"/>
          <p:cNvSpPr/>
          <p:nvPr/>
        </p:nvSpPr>
        <p:spPr>
          <a:xfrm>
            <a:off x="793790" y="1328023"/>
            <a:ext cx="741557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Threat Model 3: Availability</a:t>
            </a:r>
            <a:endParaRPr b="0" i="0" sz="4450" u="none" cap="none" strike="noStrike"/>
          </a:p>
        </p:txBody>
      </p:sp>
      <p:sp>
        <p:nvSpPr>
          <p:cNvPr id="844" name="Google Shape;844;p86"/>
          <p:cNvSpPr/>
          <p:nvPr/>
        </p:nvSpPr>
        <p:spPr>
          <a:xfrm>
            <a:off x="793790" y="2127528"/>
            <a:ext cx="37827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Keeping Service Operational</a:t>
            </a:r>
            <a:endParaRPr b="0" i="0" sz="2200" u="none" cap="none" strike="noStrike"/>
          </a:p>
        </p:txBody>
      </p:sp>
      <p:sp>
        <p:nvSpPr>
          <p:cNvPr id="845" name="Google Shape;845;p86"/>
          <p:cNvSpPr/>
          <p:nvPr/>
        </p:nvSpPr>
        <p:spPr>
          <a:xfrm>
            <a:off x="793790" y="30488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Goal</a:t>
            </a:r>
            <a:endParaRPr b="0" i="0" sz="2200" u="none" cap="none" strike="noStrike"/>
          </a:p>
        </p:txBody>
      </p:sp>
      <p:sp>
        <p:nvSpPr>
          <p:cNvPr id="846" name="Google Shape;846;p86"/>
          <p:cNvSpPr/>
          <p:nvPr/>
        </p:nvSpPr>
        <p:spPr>
          <a:xfrm>
            <a:off x="793790" y="362997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Ensure users can send and receive messages reliably.</a:t>
            </a:r>
            <a:endParaRPr b="0" i="0" sz="1750" u="none" cap="none" strike="noStrike"/>
          </a:p>
        </p:txBody>
      </p:sp>
      <p:sp>
        <p:nvSpPr>
          <p:cNvPr id="847" name="Google Shape;847;p86"/>
          <p:cNvSpPr/>
          <p:nvPr/>
        </p:nvSpPr>
        <p:spPr>
          <a:xfrm>
            <a:off x="793790" y="42196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Asset</a:t>
            </a:r>
            <a:endParaRPr b="0" i="0" sz="2200" u="none" cap="none" strike="noStrike"/>
          </a:p>
        </p:txBody>
      </p:sp>
      <p:sp>
        <p:nvSpPr>
          <p:cNvPr id="848" name="Google Shape;848;p86"/>
          <p:cNvSpPr/>
          <p:nvPr/>
        </p:nvSpPr>
        <p:spPr>
          <a:xfrm>
            <a:off x="793790" y="480083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messaging service capability</a:t>
            </a:r>
            <a:endParaRPr b="0" i="0" sz="1750" u="none" cap="none" strike="noStrike"/>
          </a:p>
        </p:txBody>
      </p:sp>
      <p:sp>
        <p:nvSpPr>
          <p:cNvPr id="849" name="Google Shape;849;p86"/>
          <p:cNvSpPr/>
          <p:nvPr/>
        </p:nvSpPr>
        <p:spPr>
          <a:xfrm>
            <a:off x="793790" y="53905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Policy</a:t>
            </a:r>
            <a:endParaRPr b="0" i="0" sz="2200" u="none" cap="none" strike="noStrike"/>
          </a:p>
        </p:txBody>
      </p:sp>
      <p:sp>
        <p:nvSpPr>
          <p:cNvPr id="850" name="Google Shape;850;p86"/>
          <p:cNvSpPr/>
          <p:nvPr/>
        </p:nvSpPr>
        <p:spPr>
          <a:xfrm>
            <a:off x="793790" y="597169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Messages delivered within 2 seconds, 99.9% uptime guaranteed.</a:t>
            </a:r>
            <a:endParaRPr b="0" i="0" sz="1750" u="none" cap="none" strike="noStrike"/>
          </a:p>
        </p:txBody>
      </p:sp>
      <p:sp>
        <p:nvSpPr>
          <p:cNvPr id="851" name="Google Shape;851;p86"/>
          <p:cNvSpPr/>
          <p:nvPr/>
        </p:nvSpPr>
        <p:spPr>
          <a:xfrm>
            <a:off x="7599521" y="3048833"/>
            <a:ext cx="505348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Adversary: DDoS Attacker with Botnet</a:t>
            </a:r>
            <a:endParaRPr b="0" i="0" sz="2200" u="none" cap="none" strike="noStrike"/>
          </a:p>
        </p:txBody>
      </p:sp>
      <p:sp>
        <p:nvSpPr>
          <p:cNvPr id="852" name="Google Shape;852;p86"/>
          <p:cNvSpPr/>
          <p:nvPr/>
        </p:nvSpPr>
        <p:spPr>
          <a:xfrm>
            <a:off x="7599521" y="362997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Capabilities:</a:t>
            </a:r>
            <a:endParaRPr b="0" i="0" sz="1750" u="none" cap="none" strike="noStrike"/>
          </a:p>
        </p:txBody>
      </p:sp>
      <p:sp>
        <p:nvSpPr>
          <p:cNvPr id="853" name="Google Shape;853;p86"/>
          <p:cNvSpPr/>
          <p:nvPr/>
        </p:nvSpPr>
        <p:spPr>
          <a:xfrm>
            <a:off x="7599521" y="41969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Commands 100,000+ infected IoT devices</a:t>
            </a:r>
            <a:endParaRPr b="0" i="0" sz="1750" u="none" cap="none" strike="noStrike"/>
          </a:p>
        </p:txBody>
      </p:sp>
      <p:sp>
        <p:nvSpPr>
          <p:cNvPr id="854" name="Google Shape;854;p86"/>
          <p:cNvSpPr/>
          <p:nvPr/>
        </p:nvSpPr>
        <p:spPr>
          <a:xfrm>
            <a:off x="7599521" y="463915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Generates massive fake traffic floods</a:t>
            </a:r>
            <a:endParaRPr b="0" i="0" sz="1750" u="none" cap="none" strike="noStrike"/>
          </a:p>
        </p:txBody>
      </p:sp>
      <p:sp>
        <p:nvSpPr>
          <p:cNvPr id="855" name="Google Shape;855;p86"/>
          <p:cNvSpPr/>
          <p:nvPr/>
        </p:nvSpPr>
        <p:spPr>
          <a:xfrm>
            <a:off x="7599521" y="508134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Overwhelms server capacity</a:t>
            </a:r>
            <a:endParaRPr b="0" i="0" sz="1750" u="none" cap="none" strike="noStrike"/>
          </a:p>
        </p:txBody>
      </p:sp>
      <p:sp>
        <p:nvSpPr>
          <p:cNvPr id="856" name="Google Shape;856;p86"/>
          <p:cNvSpPr/>
          <p:nvPr/>
        </p:nvSpPr>
        <p:spPr>
          <a:xfrm>
            <a:off x="7599521" y="55235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Doesn't need to "hack" — just floods with requests</a:t>
            </a:r>
            <a:endParaRPr b="0" i="0" sz="1750" u="none" cap="none" strike="noStrike"/>
          </a:p>
        </p:txBody>
      </p:sp>
      <p:sp>
        <p:nvSpPr>
          <p:cNvPr id="857" name="Google Shape;857;p86"/>
          <p:cNvSpPr/>
          <p:nvPr/>
        </p:nvSpPr>
        <p:spPr>
          <a:xfrm>
            <a:off x="7599521" y="609052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7"/>
          <p:cNvSpPr/>
          <p:nvPr/>
        </p:nvSpPr>
        <p:spPr>
          <a:xfrm>
            <a:off x="2074350" y="2649600"/>
            <a:ext cx="104817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200"/>
              <a:buFont typeface="Roboto Slab"/>
              <a:buNone/>
            </a:pPr>
            <a:r>
              <a:rPr lang="en-US" sz="4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How would you preserve confidentiality, integrity, and availability in the messaging app?</a:t>
            </a:r>
            <a:endParaRPr sz="4200">
              <a:solidFill>
                <a:srgbClr val="76B9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8"/>
          <p:cNvSpPr/>
          <p:nvPr/>
        </p:nvSpPr>
        <p:spPr>
          <a:xfrm>
            <a:off x="793805" y="706275"/>
            <a:ext cx="104817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200"/>
              <a:buFont typeface="Roboto Slab"/>
              <a:buNone/>
            </a:pPr>
            <a:r>
              <a:rPr lang="en-US" sz="4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Confidentiality</a:t>
            </a:r>
            <a:endParaRPr b="0" i="0" sz="4200" u="none" cap="none" strike="noStrike"/>
          </a:p>
        </p:txBody>
      </p:sp>
      <p:sp>
        <p:nvSpPr>
          <p:cNvPr id="870" name="Google Shape;870;p88"/>
          <p:cNvSpPr/>
          <p:nvPr/>
        </p:nvSpPr>
        <p:spPr>
          <a:xfrm>
            <a:off x="793790" y="1461492"/>
            <a:ext cx="402871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End-to-End Encryption Defence</a:t>
            </a:r>
            <a:endParaRPr b="0" i="0" sz="2100" u="none" cap="none" strike="noStrike"/>
          </a:p>
        </p:txBody>
      </p:sp>
      <p:pic>
        <p:nvPicPr>
          <p:cNvPr descr="preencoded.png" id="871" name="Google Shape;87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105144"/>
            <a:ext cx="4347567" cy="861893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8"/>
          <p:cNvSpPr/>
          <p:nvPr/>
        </p:nvSpPr>
        <p:spPr>
          <a:xfrm>
            <a:off x="1009174" y="317170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Sender's Device</a:t>
            </a:r>
            <a:endParaRPr b="0" i="0" sz="2100" u="none" cap="none" strike="noStrike"/>
          </a:p>
        </p:txBody>
      </p:sp>
      <p:sp>
        <p:nvSpPr>
          <p:cNvPr id="873" name="Google Shape;873;p88"/>
          <p:cNvSpPr/>
          <p:nvPr/>
        </p:nvSpPr>
        <p:spPr>
          <a:xfrm>
            <a:off x="1009174" y="3631049"/>
            <a:ext cx="3916799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Message encrypted using recipient's public key before leaving device</a:t>
            </a:r>
            <a:endParaRPr b="0" i="0" sz="1650" u="none" cap="none" strike="noStrike"/>
          </a:p>
        </p:txBody>
      </p:sp>
      <p:pic>
        <p:nvPicPr>
          <p:cNvPr descr="preencoded.png" id="874" name="Google Shape;87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105144"/>
            <a:ext cx="4347567" cy="861893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8"/>
          <p:cNvSpPr/>
          <p:nvPr/>
        </p:nvSpPr>
        <p:spPr>
          <a:xfrm>
            <a:off x="5356741" y="317170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Network/Servers</a:t>
            </a:r>
            <a:endParaRPr b="0" i="0" sz="2100" u="none" cap="none" strike="noStrike"/>
          </a:p>
        </p:txBody>
      </p:sp>
      <p:sp>
        <p:nvSpPr>
          <p:cNvPr id="876" name="Google Shape;876;p88"/>
          <p:cNvSpPr/>
          <p:nvPr/>
        </p:nvSpPr>
        <p:spPr>
          <a:xfrm>
            <a:off x="5356741" y="3631049"/>
            <a:ext cx="3916799" cy="1008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Encrypted gibberish in transit. Even service provider sees only scrambled data.</a:t>
            </a:r>
            <a:endParaRPr b="0" i="0" sz="1650" u="none" cap="none" strike="noStrike"/>
          </a:p>
        </p:txBody>
      </p:sp>
      <p:pic>
        <p:nvPicPr>
          <p:cNvPr descr="preencoded.png" id="877" name="Google Shape;877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105144"/>
            <a:ext cx="4347567" cy="861893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8"/>
          <p:cNvSpPr/>
          <p:nvPr/>
        </p:nvSpPr>
        <p:spPr>
          <a:xfrm>
            <a:off x="9704308" y="317170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Recipient's Device</a:t>
            </a:r>
            <a:endParaRPr b="0" i="0" sz="2100" u="none" cap="none" strike="noStrike"/>
          </a:p>
        </p:txBody>
      </p:sp>
      <p:sp>
        <p:nvSpPr>
          <p:cNvPr id="879" name="Google Shape;879;p88"/>
          <p:cNvSpPr/>
          <p:nvPr/>
        </p:nvSpPr>
        <p:spPr>
          <a:xfrm>
            <a:off x="9704308" y="3631049"/>
            <a:ext cx="3916799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Decrypted using recipient's private key. Only here does plaintext exist.</a:t>
            </a:r>
            <a:endParaRPr b="0" i="0" sz="1650" u="none" cap="none" strike="noStrike"/>
          </a:p>
        </p:txBody>
      </p:sp>
      <p:sp>
        <p:nvSpPr>
          <p:cNvPr id="880" name="Google Shape;880;p88"/>
          <p:cNvSpPr/>
          <p:nvPr/>
        </p:nvSpPr>
        <p:spPr>
          <a:xfrm>
            <a:off x="793790" y="516183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Protocol Examples</a:t>
            </a:r>
            <a:endParaRPr b="0" i="0" sz="2100" u="none" cap="none" strike="noStrike"/>
          </a:p>
        </p:txBody>
      </p:sp>
      <p:sp>
        <p:nvSpPr>
          <p:cNvPr id="881" name="Google Shape;881;p88"/>
          <p:cNvSpPr/>
          <p:nvPr/>
        </p:nvSpPr>
        <p:spPr>
          <a:xfrm>
            <a:off x="793790" y="5805488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Signal Protocol: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Used by Signal, WhatsApp, Facebook Messenger</a:t>
            </a:r>
            <a:endParaRPr b="0" i="0" sz="1650" u="none" cap="none" strike="noStrike"/>
          </a:p>
        </p:txBody>
      </p:sp>
      <p:sp>
        <p:nvSpPr>
          <p:cNvPr id="882" name="Google Shape;882;p88"/>
          <p:cNvSpPr/>
          <p:nvPr/>
        </p:nvSpPr>
        <p:spPr>
          <a:xfrm>
            <a:off x="793790" y="6213158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TLS 1.3: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Secures web traffic</a:t>
            </a:r>
            <a:endParaRPr b="0" i="0" sz="1650" u="none" cap="none" strike="noStrike"/>
          </a:p>
        </p:txBody>
      </p:sp>
      <p:sp>
        <p:nvSpPr>
          <p:cNvPr id="883" name="Google Shape;883;p88"/>
          <p:cNvSpPr/>
          <p:nvPr/>
        </p:nvSpPr>
        <p:spPr>
          <a:xfrm>
            <a:off x="793790" y="6620828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PGP/GPG: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Email encryption</a:t>
            </a:r>
            <a:endParaRPr b="0" i="0" sz="1650" u="none" cap="none" strike="noStrike"/>
          </a:p>
        </p:txBody>
      </p:sp>
      <p:sp>
        <p:nvSpPr>
          <p:cNvPr id="884" name="Google Shape;884;p88"/>
          <p:cNvSpPr/>
          <p:nvPr/>
        </p:nvSpPr>
        <p:spPr>
          <a:xfrm>
            <a:off x="793790" y="7187208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9"/>
          <p:cNvSpPr/>
          <p:nvPr/>
        </p:nvSpPr>
        <p:spPr>
          <a:xfrm>
            <a:off x="793790" y="761643"/>
            <a:ext cx="6406515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750"/>
              <a:buFont typeface="Roboto Slab"/>
              <a:buNone/>
            </a:pPr>
            <a:r>
              <a:rPr lang="en-US" sz="375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Integrity</a:t>
            </a:r>
            <a:endParaRPr b="0" i="0" sz="3750" u="none" cap="none" strike="noStrike"/>
          </a:p>
        </p:txBody>
      </p:sp>
      <p:sp>
        <p:nvSpPr>
          <p:cNvPr id="891" name="Google Shape;891;p89"/>
          <p:cNvSpPr/>
          <p:nvPr/>
        </p:nvSpPr>
        <p:spPr>
          <a:xfrm>
            <a:off x="793790" y="1429583"/>
            <a:ext cx="3864650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Cryptographic Signatures Defence</a:t>
            </a:r>
            <a:endParaRPr b="0" i="0" sz="1850" u="none" cap="none" strike="noStrike"/>
          </a:p>
        </p:txBody>
      </p:sp>
      <p:sp>
        <p:nvSpPr>
          <p:cNvPr id="892" name="Google Shape;892;p89"/>
          <p:cNvSpPr/>
          <p:nvPr/>
        </p:nvSpPr>
        <p:spPr>
          <a:xfrm>
            <a:off x="793790" y="1976557"/>
            <a:ext cx="1304282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1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Mechanism:</a:t>
            </a: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Message Authentication Codes (HMAC) or Digital Signatures</a:t>
            </a:r>
            <a:endParaRPr b="0" i="0" sz="1500" u="none" cap="none" strike="noStrike"/>
          </a:p>
        </p:txBody>
      </p:sp>
      <p:sp>
        <p:nvSpPr>
          <p:cNvPr id="893" name="Google Shape;893;p89"/>
          <p:cNvSpPr/>
          <p:nvPr/>
        </p:nvSpPr>
        <p:spPr>
          <a:xfrm>
            <a:off x="1082993" y="2928104"/>
            <a:ext cx="6150173" cy="192762"/>
          </a:xfrm>
          <a:prstGeom prst="roundRect">
            <a:avLst>
              <a:gd fmla="val 15003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9"/>
          <p:cNvSpPr/>
          <p:nvPr/>
        </p:nvSpPr>
        <p:spPr>
          <a:xfrm>
            <a:off x="793790" y="2735342"/>
            <a:ext cx="578406" cy="578406"/>
          </a:xfrm>
          <a:prstGeom prst="roundRect">
            <a:avLst>
              <a:gd fmla="val 79045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5" name="Google Shape;89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332" y="2879884"/>
            <a:ext cx="289203" cy="289203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9"/>
          <p:cNvSpPr/>
          <p:nvPr/>
        </p:nvSpPr>
        <p:spPr>
          <a:xfrm>
            <a:off x="986552" y="3477578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Sender Signs</a:t>
            </a:r>
            <a:endParaRPr b="0" i="0" sz="1850" u="none" cap="none" strike="noStrike"/>
          </a:p>
        </p:txBody>
      </p:sp>
      <p:sp>
        <p:nvSpPr>
          <p:cNvPr id="897" name="Google Shape;897;p89"/>
          <p:cNvSpPr/>
          <p:nvPr/>
        </p:nvSpPr>
        <p:spPr>
          <a:xfrm>
            <a:off x="986552" y="3877032"/>
            <a:ext cx="6053971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Sender creates cryptographic signature using their private key, attaching it to the message.</a:t>
            </a:r>
            <a:endParaRPr b="0" i="0" sz="1500" u="none" cap="none" strike="noStrike"/>
          </a:p>
        </p:txBody>
      </p:sp>
      <p:sp>
        <p:nvSpPr>
          <p:cNvPr id="898" name="Google Shape;898;p89"/>
          <p:cNvSpPr/>
          <p:nvPr/>
        </p:nvSpPr>
        <p:spPr>
          <a:xfrm>
            <a:off x="7686318" y="2638901"/>
            <a:ext cx="6150173" cy="192762"/>
          </a:xfrm>
          <a:prstGeom prst="roundRect">
            <a:avLst>
              <a:gd fmla="val 15003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9"/>
          <p:cNvSpPr/>
          <p:nvPr/>
        </p:nvSpPr>
        <p:spPr>
          <a:xfrm>
            <a:off x="7397115" y="2446139"/>
            <a:ext cx="578406" cy="578406"/>
          </a:xfrm>
          <a:prstGeom prst="roundRect">
            <a:avLst>
              <a:gd fmla="val 79045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0" name="Google Shape;90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1657" y="2590681"/>
            <a:ext cx="289203" cy="289203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9"/>
          <p:cNvSpPr/>
          <p:nvPr/>
        </p:nvSpPr>
        <p:spPr>
          <a:xfrm>
            <a:off x="7589877" y="3188375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Transmission</a:t>
            </a:r>
            <a:endParaRPr b="0" i="0" sz="1850" u="none" cap="none" strike="noStrike"/>
          </a:p>
        </p:txBody>
      </p:sp>
      <p:sp>
        <p:nvSpPr>
          <p:cNvPr id="902" name="Google Shape;902;p89"/>
          <p:cNvSpPr/>
          <p:nvPr/>
        </p:nvSpPr>
        <p:spPr>
          <a:xfrm>
            <a:off x="7589877" y="3587829"/>
            <a:ext cx="6053971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Message and signature travel together through potentially hostile network infrastructure.</a:t>
            </a:r>
            <a:endParaRPr b="0" i="0" sz="1500" u="none" cap="none" strike="noStrike"/>
          </a:p>
        </p:txBody>
      </p:sp>
      <p:sp>
        <p:nvSpPr>
          <p:cNvPr id="903" name="Google Shape;903;p89"/>
          <p:cNvSpPr/>
          <p:nvPr/>
        </p:nvSpPr>
        <p:spPr>
          <a:xfrm>
            <a:off x="1082993" y="5286137"/>
            <a:ext cx="6150173" cy="192762"/>
          </a:xfrm>
          <a:prstGeom prst="roundRect">
            <a:avLst>
              <a:gd fmla="val 15003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9"/>
          <p:cNvSpPr/>
          <p:nvPr/>
        </p:nvSpPr>
        <p:spPr>
          <a:xfrm>
            <a:off x="793790" y="5093375"/>
            <a:ext cx="578406" cy="578406"/>
          </a:xfrm>
          <a:prstGeom prst="roundRect">
            <a:avLst>
              <a:gd fmla="val 79045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5" name="Google Shape;905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332" y="5237917"/>
            <a:ext cx="289203" cy="289203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89"/>
          <p:cNvSpPr/>
          <p:nvPr/>
        </p:nvSpPr>
        <p:spPr>
          <a:xfrm>
            <a:off x="986552" y="5835610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Recipient Verifies</a:t>
            </a:r>
            <a:endParaRPr b="0" i="0" sz="1850" u="none" cap="none" strike="noStrike"/>
          </a:p>
        </p:txBody>
      </p:sp>
      <p:sp>
        <p:nvSpPr>
          <p:cNvPr id="907" name="Google Shape;907;p89"/>
          <p:cNvSpPr/>
          <p:nvPr/>
        </p:nvSpPr>
        <p:spPr>
          <a:xfrm>
            <a:off x="986552" y="6235065"/>
            <a:ext cx="6053971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Recipient uses sender's public key to verify signature matches message content.</a:t>
            </a:r>
            <a:endParaRPr b="0" i="0" sz="1500" u="none" cap="none" strike="noStrike"/>
          </a:p>
        </p:txBody>
      </p:sp>
      <p:sp>
        <p:nvSpPr>
          <p:cNvPr id="908" name="Google Shape;908;p89"/>
          <p:cNvSpPr/>
          <p:nvPr/>
        </p:nvSpPr>
        <p:spPr>
          <a:xfrm>
            <a:off x="7686318" y="4996934"/>
            <a:ext cx="6150173" cy="192762"/>
          </a:xfrm>
          <a:prstGeom prst="roundRect">
            <a:avLst>
              <a:gd fmla="val 15003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9"/>
          <p:cNvSpPr/>
          <p:nvPr/>
        </p:nvSpPr>
        <p:spPr>
          <a:xfrm>
            <a:off x="7397115" y="4804172"/>
            <a:ext cx="578406" cy="578406"/>
          </a:xfrm>
          <a:prstGeom prst="roundRect">
            <a:avLst>
              <a:gd fmla="val 79045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10" name="Google Shape;910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1657" y="4948714"/>
            <a:ext cx="289203" cy="289203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9"/>
          <p:cNvSpPr/>
          <p:nvPr/>
        </p:nvSpPr>
        <p:spPr>
          <a:xfrm>
            <a:off x="7589877" y="5546408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Detection</a:t>
            </a:r>
            <a:endParaRPr b="0" i="0" sz="1850" u="none" cap="none" strike="noStrike"/>
          </a:p>
        </p:txBody>
      </p:sp>
      <p:sp>
        <p:nvSpPr>
          <p:cNvPr id="912" name="Google Shape;912;p89"/>
          <p:cNvSpPr/>
          <p:nvPr/>
        </p:nvSpPr>
        <p:spPr>
          <a:xfrm>
            <a:off x="7589877" y="5945862"/>
            <a:ext cx="6053971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If message was modified, signature verification fails. App rejects tampered message.</a:t>
            </a:r>
            <a:endParaRPr b="0" i="0" sz="1500" u="none" cap="none" strike="noStrike"/>
          </a:p>
        </p:txBody>
      </p:sp>
      <p:sp>
        <p:nvSpPr>
          <p:cNvPr id="913" name="Google Shape;913;p89"/>
          <p:cNvSpPr/>
          <p:nvPr/>
        </p:nvSpPr>
        <p:spPr>
          <a:xfrm>
            <a:off x="793790" y="7182683"/>
            <a:ext cx="13042821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0"/>
          <p:cNvSpPr/>
          <p:nvPr/>
        </p:nvSpPr>
        <p:spPr>
          <a:xfrm>
            <a:off x="793790" y="2217179"/>
            <a:ext cx="6465900" cy="1325100"/>
          </a:xfrm>
          <a:prstGeom prst="roundRect">
            <a:avLst>
              <a:gd fmla="val 8281" name="adj"/>
            </a:avLst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0" name="Google Shape;92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194319"/>
            <a:ext cx="6465810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1" name="Google Shape;92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8569" y="1979054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0"/>
          <p:cNvSpPr/>
          <p:nvPr/>
        </p:nvSpPr>
        <p:spPr>
          <a:xfrm>
            <a:off x="3931444" y="2098116"/>
            <a:ext cx="190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0" i="0" sz="1500" u="none" cap="none" strike="noStrike"/>
          </a:p>
        </p:txBody>
      </p:sp>
      <p:sp>
        <p:nvSpPr>
          <p:cNvPr id="923" name="Google Shape;923;p90"/>
          <p:cNvSpPr/>
          <p:nvPr/>
        </p:nvSpPr>
        <p:spPr>
          <a:xfrm>
            <a:off x="975360" y="2614014"/>
            <a:ext cx="1984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 Slab"/>
              <a:buNone/>
            </a:pPr>
            <a:r>
              <a:rPr b="0" i="0" lang="en-US" sz="15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Rate Limiting</a:t>
            </a:r>
            <a:endParaRPr b="0" i="0" sz="1550" u="none" cap="none" strike="noStrike"/>
          </a:p>
        </p:txBody>
      </p:sp>
      <p:sp>
        <p:nvSpPr>
          <p:cNvPr id="924" name="Google Shape;924;p90"/>
          <p:cNvSpPr/>
          <p:nvPr/>
        </p:nvSpPr>
        <p:spPr>
          <a:xfrm>
            <a:off x="975360" y="2928696"/>
            <a:ext cx="6102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Maximum 10 requests per second per IP address. Exceeding this triggers temporary blocks.</a:t>
            </a:r>
            <a:endParaRPr b="0" i="0" sz="1250" u="none" cap="none" strike="noStrike"/>
          </a:p>
        </p:txBody>
      </p:sp>
      <p:sp>
        <p:nvSpPr>
          <p:cNvPr id="925" name="Google Shape;925;p90"/>
          <p:cNvSpPr/>
          <p:nvPr/>
        </p:nvSpPr>
        <p:spPr>
          <a:xfrm>
            <a:off x="7370683" y="2217179"/>
            <a:ext cx="6465900" cy="1325100"/>
          </a:xfrm>
          <a:prstGeom prst="roundRect">
            <a:avLst>
              <a:gd fmla="val 8281" name="adj"/>
            </a:avLst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6" name="Google Shape;92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0683" y="2194319"/>
            <a:ext cx="6465929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7" name="Google Shape;92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5462" y="1979054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0"/>
          <p:cNvSpPr/>
          <p:nvPr/>
        </p:nvSpPr>
        <p:spPr>
          <a:xfrm>
            <a:off x="10508337" y="2098116"/>
            <a:ext cx="190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b="0" i="0" sz="1500" u="none" cap="none" strike="noStrike"/>
          </a:p>
        </p:txBody>
      </p:sp>
      <p:sp>
        <p:nvSpPr>
          <p:cNvPr id="929" name="Google Shape;929;p90"/>
          <p:cNvSpPr/>
          <p:nvPr/>
        </p:nvSpPr>
        <p:spPr>
          <a:xfrm>
            <a:off x="7552253" y="2614014"/>
            <a:ext cx="2040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 Slab"/>
              <a:buNone/>
            </a:pPr>
            <a:r>
              <a:rPr b="0" i="0" lang="en-US" sz="15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CAPTCHA Challenges</a:t>
            </a:r>
            <a:endParaRPr b="0" i="0" sz="1550" u="none" cap="none" strike="noStrike"/>
          </a:p>
        </p:txBody>
      </p:sp>
      <p:sp>
        <p:nvSpPr>
          <p:cNvPr id="930" name="Google Shape;930;p90"/>
          <p:cNvSpPr/>
          <p:nvPr/>
        </p:nvSpPr>
        <p:spPr>
          <a:xfrm>
            <a:off x="7552253" y="2928696"/>
            <a:ext cx="6102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Suspicious traffic patterns trigger human verification tests to filter bots from legitimate users.</a:t>
            </a:r>
            <a:endParaRPr b="0" i="0" sz="1250" u="none" cap="none" strike="noStrike"/>
          </a:p>
        </p:txBody>
      </p:sp>
      <p:sp>
        <p:nvSpPr>
          <p:cNvPr id="931" name="Google Shape;931;p90"/>
          <p:cNvSpPr/>
          <p:nvPr/>
        </p:nvSpPr>
        <p:spPr>
          <a:xfrm>
            <a:off x="793790" y="3891435"/>
            <a:ext cx="6465900" cy="1325100"/>
          </a:xfrm>
          <a:prstGeom prst="roundRect">
            <a:avLst>
              <a:gd fmla="val 8281" name="adj"/>
            </a:avLst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2" name="Google Shape;93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868575"/>
            <a:ext cx="6465810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3" name="Google Shape;93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8569" y="365331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0"/>
          <p:cNvSpPr/>
          <p:nvPr/>
        </p:nvSpPr>
        <p:spPr>
          <a:xfrm>
            <a:off x="3931444" y="3772373"/>
            <a:ext cx="190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b="0" i="0" sz="1500" u="none" cap="none" strike="noStrike"/>
          </a:p>
        </p:txBody>
      </p:sp>
      <p:sp>
        <p:nvSpPr>
          <p:cNvPr id="935" name="Google Shape;935;p90"/>
          <p:cNvSpPr/>
          <p:nvPr/>
        </p:nvSpPr>
        <p:spPr>
          <a:xfrm>
            <a:off x="975360" y="4288271"/>
            <a:ext cx="21759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 Slab"/>
              <a:buNone/>
            </a:pPr>
            <a:r>
              <a:rPr b="0" i="0" lang="en-US" sz="15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CDN Traffic Absorption</a:t>
            </a:r>
            <a:endParaRPr b="0" i="0" sz="1550" u="none" cap="none" strike="noStrike"/>
          </a:p>
        </p:txBody>
      </p:sp>
      <p:sp>
        <p:nvSpPr>
          <p:cNvPr id="936" name="Google Shape;936;p90"/>
          <p:cNvSpPr/>
          <p:nvPr/>
        </p:nvSpPr>
        <p:spPr>
          <a:xfrm>
            <a:off x="975360" y="4602953"/>
            <a:ext cx="61026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Cloudflare, AWS Shield, or Akamai absorb and filter attack traffic before reaching origin servers.</a:t>
            </a:r>
            <a:endParaRPr b="0" i="0" sz="1250" u="none" cap="none" strike="noStrike"/>
          </a:p>
        </p:txBody>
      </p:sp>
      <p:sp>
        <p:nvSpPr>
          <p:cNvPr id="937" name="Google Shape;937;p90"/>
          <p:cNvSpPr/>
          <p:nvPr/>
        </p:nvSpPr>
        <p:spPr>
          <a:xfrm>
            <a:off x="7370683" y="3891435"/>
            <a:ext cx="6465900" cy="1325100"/>
          </a:xfrm>
          <a:prstGeom prst="roundRect">
            <a:avLst>
              <a:gd fmla="val 8281" name="adj"/>
            </a:avLst>
          </a:prstGeom>
          <a:solidFill>
            <a:srgbClr val="202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8" name="Google Shape;93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0683" y="3868575"/>
            <a:ext cx="6465929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9" name="Google Shape;93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5462" y="365331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90"/>
          <p:cNvSpPr/>
          <p:nvPr/>
        </p:nvSpPr>
        <p:spPr>
          <a:xfrm>
            <a:off x="10508337" y="3772373"/>
            <a:ext cx="190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Slab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b="0" i="0" sz="1500" u="none" cap="none" strike="noStrike"/>
          </a:p>
        </p:txBody>
      </p:sp>
      <p:sp>
        <p:nvSpPr>
          <p:cNvPr id="941" name="Google Shape;941;p90"/>
          <p:cNvSpPr/>
          <p:nvPr/>
        </p:nvSpPr>
        <p:spPr>
          <a:xfrm>
            <a:off x="7552253" y="4288271"/>
            <a:ext cx="2575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 Slab"/>
              <a:buNone/>
            </a:pPr>
            <a:r>
              <a:rPr b="0" i="0" lang="en-US" sz="15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Auto-Scaling Infrastructure</a:t>
            </a:r>
            <a:endParaRPr b="0" i="0" sz="1550" u="none" cap="none" strike="noStrike"/>
          </a:p>
        </p:txBody>
      </p:sp>
      <p:sp>
        <p:nvSpPr>
          <p:cNvPr id="942" name="Google Shape;942;p90"/>
          <p:cNvSpPr/>
          <p:nvPr/>
        </p:nvSpPr>
        <p:spPr>
          <a:xfrm>
            <a:off x="7552253" y="4602953"/>
            <a:ext cx="6102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Automatically provision additional server capacity during traffic spikes to maintain service levels.</a:t>
            </a:r>
            <a:endParaRPr b="0" i="0" sz="1250" u="none" cap="none" strike="noStrike"/>
          </a:p>
        </p:txBody>
      </p:sp>
      <p:sp>
        <p:nvSpPr>
          <p:cNvPr id="943" name="Google Shape;943;p90"/>
          <p:cNvSpPr/>
          <p:nvPr/>
        </p:nvSpPr>
        <p:spPr>
          <a:xfrm>
            <a:off x="793790" y="5341498"/>
            <a:ext cx="13042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SzPts val="1250"/>
              <a:buFont typeface="Arial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944" name="Google Shape;944;p90"/>
          <p:cNvSpPr/>
          <p:nvPr/>
        </p:nvSpPr>
        <p:spPr>
          <a:xfrm>
            <a:off x="793790" y="761643"/>
            <a:ext cx="64065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100"/>
              <a:buFont typeface="Roboto Slab"/>
              <a:buNone/>
            </a:pPr>
            <a:r>
              <a:rPr lang="en-US" sz="31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Availability</a:t>
            </a:r>
            <a:endParaRPr sz="3750">
              <a:solidFill>
                <a:srgbClr val="76B9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45" name="Google Shape;945;p90"/>
          <p:cNvSpPr/>
          <p:nvPr/>
        </p:nvSpPr>
        <p:spPr>
          <a:xfrm>
            <a:off x="793790" y="1429583"/>
            <a:ext cx="3864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550"/>
              <a:buFont typeface="Roboto Slab"/>
              <a:buNone/>
            </a:pPr>
            <a:r>
              <a:rPr lang="en-US" sz="155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Scale and Rate Limiting Defence</a:t>
            </a:r>
            <a:endParaRPr sz="15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850"/>
              <a:buFont typeface="Roboto Slab"/>
              <a:buNone/>
            </a:pPr>
            <a:r>
              <a:t/>
            </a:r>
            <a:endParaRPr sz="1850">
              <a:solidFill>
                <a:srgbClr val="76B9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1"/>
          <p:cNvSpPr/>
          <p:nvPr/>
        </p:nvSpPr>
        <p:spPr>
          <a:xfrm>
            <a:off x="792361" y="622935"/>
            <a:ext cx="4528066" cy="565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550"/>
              <a:buFont typeface="Roboto Slab"/>
              <a:buNone/>
            </a:pPr>
            <a:r>
              <a:rPr b="0" i="0" lang="en-US" sz="35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When Security Fails</a:t>
            </a:r>
            <a:endParaRPr b="0" i="0" sz="3550" u="none" cap="none" strike="noStrike"/>
          </a:p>
        </p:txBody>
      </p:sp>
      <p:sp>
        <p:nvSpPr>
          <p:cNvPr id="952" name="Google Shape;952;p91"/>
          <p:cNvSpPr/>
          <p:nvPr/>
        </p:nvSpPr>
        <p:spPr>
          <a:xfrm>
            <a:off x="792361" y="1246703"/>
            <a:ext cx="3184327" cy="283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Understanding Failure Modes</a:t>
            </a:r>
            <a:endParaRPr b="0" i="0" sz="1750" u="none" cap="none" strike="noStrike"/>
          </a:p>
        </p:txBody>
      </p:sp>
      <p:sp>
        <p:nvSpPr>
          <p:cNvPr id="953" name="Google Shape;953;p91"/>
          <p:cNvSpPr/>
          <p:nvPr/>
        </p:nvSpPr>
        <p:spPr>
          <a:xfrm>
            <a:off x="792361" y="1747004"/>
            <a:ext cx="13045678" cy="521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Security fails when the </a:t>
            </a: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Mechanism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cannot enforce the </a:t>
            </a: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Policy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against the </a:t>
            </a: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Adversary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. Understanding failure modes helps us anticipate weaknesses and plan upgrades.</a:t>
            </a:r>
            <a:endParaRPr b="0" i="0" sz="1400" u="none" cap="none" strike="noStrike"/>
          </a:p>
        </p:txBody>
      </p:sp>
      <p:sp>
        <p:nvSpPr>
          <p:cNvPr id="954" name="Google Shape;954;p91"/>
          <p:cNvSpPr/>
          <p:nvPr/>
        </p:nvSpPr>
        <p:spPr>
          <a:xfrm>
            <a:off x="7303770" y="2431494"/>
            <a:ext cx="22860" cy="4340423"/>
          </a:xfrm>
          <a:prstGeom prst="roundRect">
            <a:avLst>
              <a:gd fmla="val 118850" name="adj"/>
            </a:avLst>
          </a:prstGeom>
          <a:solidFill>
            <a:srgbClr val="585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1"/>
          <p:cNvSpPr/>
          <p:nvPr/>
        </p:nvSpPr>
        <p:spPr>
          <a:xfrm>
            <a:off x="769501" y="2431494"/>
            <a:ext cx="6522839" cy="1253609"/>
          </a:xfrm>
          <a:prstGeom prst="roundRect">
            <a:avLst>
              <a:gd fmla="val 2167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1"/>
          <p:cNvSpPr/>
          <p:nvPr/>
        </p:nvSpPr>
        <p:spPr>
          <a:xfrm>
            <a:off x="2512933" y="2612588"/>
            <a:ext cx="4598313" cy="283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Weak Mechanism vs. Advanced Adversary</a:t>
            </a:r>
            <a:endParaRPr b="0" i="0" sz="1750" u="none" cap="none" strike="noStrike"/>
          </a:p>
        </p:txBody>
      </p:sp>
      <p:sp>
        <p:nvSpPr>
          <p:cNvPr id="957" name="Google Shape;957;p91"/>
          <p:cNvSpPr/>
          <p:nvPr/>
        </p:nvSpPr>
        <p:spPr>
          <a:xfrm>
            <a:off x="950595" y="2982516"/>
            <a:ext cx="6160651" cy="521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 AES-128 encryption (mechanism) vs. quantum computer (adversary) — current encryption may become breakable.</a:t>
            </a:r>
            <a:endParaRPr b="0" i="0" sz="1400" u="none" cap="none" strike="noStrike"/>
          </a:p>
        </p:txBody>
      </p:sp>
      <p:sp>
        <p:nvSpPr>
          <p:cNvPr id="958" name="Google Shape;958;p91"/>
          <p:cNvSpPr/>
          <p:nvPr/>
        </p:nvSpPr>
        <p:spPr>
          <a:xfrm>
            <a:off x="7338060" y="3974902"/>
            <a:ext cx="6522839" cy="1253609"/>
          </a:xfrm>
          <a:prstGeom prst="rect">
            <a:avLst/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1"/>
          <p:cNvSpPr/>
          <p:nvPr/>
        </p:nvSpPr>
        <p:spPr>
          <a:xfrm>
            <a:off x="7519154" y="4155996"/>
            <a:ext cx="2835235" cy="283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Overwhelmed Mechanism</a:t>
            </a:r>
            <a:endParaRPr b="0" i="0" sz="1750" u="none" cap="none" strike="noStrike"/>
          </a:p>
        </p:txBody>
      </p:sp>
      <p:sp>
        <p:nvSpPr>
          <p:cNvPr id="960" name="Google Shape;960;p91"/>
          <p:cNvSpPr/>
          <p:nvPr/>
        </p:nvSpPr>
        <p:spPr>
          <a:xfrm>
            <a:off x="7519154" y="4525923"/>
            <a:ext cx="6160651" cy="521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 Rate limiting 1000 req/sec (mechanism) vs. distributed attack from 1 million IPs generating 10 req/sec each (adversary).</a:t>
            </a:r>
            <a:endParaRPr b="0" i="0" sz="1400" u="none" cap="none" strike="noStrike"/>
          </a:p>
        </p:txBody>
      </p:sp>
      <p:sp>
        <p:nvSpPr>
          <p:cNvPr id="961" name="Google Shape;961;p91"/>
          <p:cNvSpPr/>
          <p:nvPr/>
        </p:nvSpPr>
        <p:spPr>
          <a:xfrm>
            <a:off x="769501" y="5518309"/>
            <a:ext cx="6522839" cy="1253609"/>
          </a:xfrm>
          <a:prstGeom prst="roundRect">
            <a:avLst>
              <a:gd fmla="val 2167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91"/>
          <p:cNvSpPr/>
          <p:nvPr/>
        </p:nvSpPr>
        <p:spPr>
          <a:xfrm>
            <a:off x="4756904" y="5699403"/>
            <a:ext cx="2354342" cy="283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Bypassed Mechanism</a:t>
            </a:r>
            <a:endParaRPr b="0" i="0" sz="1750" u="none" cap="none" strike="noStrike"/>
          </a:p>
        </p:txBody>
      </p:sp>
      <p:sp>
        <p:nvSpPr>
          <p:cNvPr id="963" name="Google Shape;963;p91"/>
          <p:cNvSpPr/>
          <p:nvPr/>
        </p:nvSpPr>
        <p:spPr>
          <a:xfrm>
            <a:off x="950595" y="6069330"/>
            <a:ext cx="6160651" cy="521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 Physical door lock (mechanism) vs. lock-picking expert or someone who climbs through window (adversary).</a:t>
            </a:r>
            <a:endParaRPr b="0" i="0" sz="1400" u="none" cap="none" strike="noStrike"/>
          </a:p>
        </p:txBody>
      </p:sp>
      <p:sp>
        <p:nvSpPr>
          <p:cNvPr id="964" name="Google Shape;964;p91"/>
          <p:cNvSpPr/>
          <p:nvPr/>
        </p:nvSpPr>
        <p:spPr>
          <a:xfrm>
            <a:off x="792361" y="6934914"/>
            <a:ext cx="13045678" cy="671751"/>
          </a:xfrm>
          <a:prstGeom prst="roundRect">
            <a:avLst>
              <a:gd fmla="val 4045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5" name="Google Shape;96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455" y="7193280"/>
            <a:ext cx="226338" cy="181094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1"/>
          <p:cNvSpPr/>
          <p:nvPr/>
        </p:nvSpPr>
        <p:spPr>
          <a:xfrm>
            <a:off x="1380887" y="7125057"/>
            <a:ext cx="12276058" cy="260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is why threat modelling is </a:t>
            </a:r>
            <a:r>
              <a:rPr b="1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continuous</a:t>
            </a: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not one-time. Adversaries evolve, and mechanisms must adapt.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2"/>
          <p:cNvSpPr/>
          <p:nvPr/>
        </p:nvSpPr>
        <p:spPr>
          <a:xfrm>
            <a:off x="793790" y="2706648"/>
            <a:ext cx="1496020" cy="426244"/>
          </a:xfrm>
          <a:prstGeom prst="roundRect">
            <a:avLst>
              <a:gd fmla="val 6386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3" name="Google Shape;97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878" y="2829044"/>
            <a:ext cx="181451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2"/>
          <p:cNvSpPr/>
          <p:nvPr/>
        </p:nvSpPr>
        <p:spPr>
          <a:xfrm>
            <a:off x="1202055" y="2774633"/>
            <a:ext cx="95166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CHAPTER </a:t>
            </a:r>
            <a:r>
              <a:rPr lang="en-US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1400" u="none" cap="none" strike="noStrike"/>
          </a:p>
        </p:txBody>
      </p:sp>
      <p:sp>
        <p:nvSpPr>
          <p:cNvPr id="975" name="Google Shape;975;p92"/>
          <p:cNvSpPr/>
          <p:nvPr/>
        </p:nvSpPr>
        <p:spPr>
          <a:xfrm>
            <a:off x="793790" y="3223617"/>
            <a:ext cx="7825502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150"/>
              <a:buFont typeface="Roboto Slab"/>
              <a:buNone/>
            </a:pPr>
            <a:r>
              <a:rPr b="0" i="0" lang="en-US" sz="61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Risk and Controls</a:t>
            </a:r>
            <a:endParaRPr b="0" i="0" sz="6150" u="none" cap="none" strike="noStrike"/>
          </a:p>
        </p:txBody>
      </p:sp>
      <p:sp>
        <p:nvSpPr>
          <p:cNvPr id="976" name="Google Shape;976;p92"/>
          <p:cNvSpPr/>
          <p:nvPr/>
        </p:nvSpPr>
        <p:spPr>
          <a:xfrm>
            <a:off x="858211" y="4292554"/>
            <a:ext cx="130458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lang="en-US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How do we minimise the risk of mechanisms failing?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3"/>
          <p:cNvSpPr/>
          <p:nvPr/>
        </p:nvSpPr>
        <p:spPr>
          <a:xfrm>
            <a:off x="793790" y="718066"/>
            <a:ext cx="534626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550"/>
              <a:buFont typeface="Roboto Slab"/>
              <a:buNone/>
            </a:pPr>
            <a:r>
              <a:rPr b="0" i="0" lang="en-US" sz="35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Risk Is Not Just "Danger"</a:t>
            </a:r>
            <a:endParaRPr b="0" i="0" sz="3550" u="none" cap="none" strike="noStrike"/>
          </a:p>
        </p:txBody>
      </p:sp>
      <p:sp>
        <p:nvSpPr>
          <p:cNvPr id="983" name="Google Shape;983;p93"/>
          <p:cNvSpPr/>
          <p:nvPr/>
        </p:nvSpPr>
        <p:spPr>
          <a:xfrm>
            <a:off x="793790" y="1647825"/>
            <a:ext cx="2382083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Security Risk Formula</a:t>
            </a:r>
            <a:endParaRPr b="0" i="0" sz="1750" u="none" cap="none" strike="noStrike"/>
          </a:p>
        </p:txBody>
      </p:sp>
      <p:sp>
        <p:nvSpPr>
          <p:cNvPr id="984" name="Google Shape;984;p93"/>
          <p:cNvSpPr/>
          <p:nvPr/>
        </p:nvSpPr>
        <p:spPr>
          <a:xfrm>
            <a:off x="793790" y="2076450"/>
            <a:ext cx="562570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Risk = Likelihood × Impact</a:t>
            </a:r>
            <a:endParaRPr b="0" i="0" sz="1400" u="none" cap="none" strike="noStrike"/>
          </a:p>
        </p:txBody>
      </p:sp>
      <p:sp>
        <p:nvSpPr>
          <p:cNvPr id="985" name="Google Shape;985;p93"/>
          <p:cNvSpPr/>
          <p:nvPr/>
        </p:nvSpPr>
        <p:spPr>
          <a:xfrm>
            <a:off x="793790" y="2468285"/>
            <a:ext cx="562570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Likelihood: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Probability the threat occurs (0-100%)</a:t>
            </a:r>
            <a:endParaRPr b="0" i="0" sz="1400" u="none" cap="none" strike="noStrike"/>
          </a:p>
        </p:txBody>
      </p:sp>
      <p:sp>
        <p:nvSpPr>
          <p:cNvPr id="986" name="Google Shape;986;p93"/>
          <p:cNvSpPr/>
          <p:nvPr/>
        </p:nvSpPr>
        <p:spPr>
          <a:xfrm>
            <a:off x="793790" y="2780228"/>
            <a:ext cx="562570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Impact: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Damage if it happens (£, downtime, reputation)</a:t>
            </a:r>
            <a:endParaRPr b="0" i="0" sz="1400" u="none" cap="none" strike="noStrike"/>
          </a:p>
        </p:txBody>
      </p:sp>
      <p:sp>
        <p:nvSpPr>
          <p:cNvPr id="987" name="Google Shape;987;p93"/>
          <p:cNvSpPr/>
          <p:nvPr/>
        </p:nvSpPr>
        <p:spPr>
          <a:xfrm>
            <a:off x="793790" y="3172063"/>
            <a:ext cx="5625703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 high-impact, low-likelihood event might carry the same risk as a low-impact, high-likelihood event.</a:t>
            </a:r>
            <a:endParaRPr b="0" i="0" sz="1400" u="none" cap="none" strike="noStrike"/>
          </a:p>
        </p:txBody>
      </p:sp>
      <p:sp>
        <p:nvSpPr>
          <p:cNvPr id="988" name="Google Shape;988;p93"/>
          <p:cNvSpPr/>
          <p:nvPr/>
        </p:nvSpPr>
        <p:spPr>
          <a:xfrm>
            <a:off x="6869787" y="1647825"/>
            <a:ext cx="2763441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Four Ways to Handle Risk</a:t>
            </a:r>
            <a:endParaRPr b="0" i="0" sz="1750" u="none" cap="none" strike="noStrike"/>
          </a:p>
        </p:txBody>
      </p:sp>
      <p:sp>
        <p:nvSpPr>
          <p:cNvPr id="989" name="Google Shape;989;p93"/>
          <p:cNvSpPr/>
          <p:nvPr/>
        </p:nvSpPr>
        <p:spPr>
          <a:xfrm>
            <a:off x="6869787" y="2094547"/>
            <a:ext cx="6974324" cy="1098471"/>
          </a:xfrm>
          <a:prstGeom prst="roundRect">
            <a:avLst>
              <a:gd fmla="val 2478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3"/>
          <p:cNvSpPr/>
          <p:nvPr/>
        </p:nvSpPr>
        <p:spPr>
          <a:xfrm>
            <a:off x="7074098" y="2298859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Accept</a:t>
            </a:r>
            <a:endParaRPr b="0" i="0" sz="1750" u="none" cap="none" strike="noStrike"/>
          </a:p>
        </p:txBody>
      </p:sp>
      <p:sp>
        <p:nvSpPr>
          <p:cNvPr id="991" name="Google Shape;991;p93"/>
          <p:cNvSpPr/>
          <p:nvPr/>
        </p:nvSpPr>
        <p:spPr>
          <a:xfrm>
            <a:off x="7074098" y="2727484"/>
            <a:ext cx="6565702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Do nothing — risk is low enough to tolerate</a:t>
            </a:r>
            <a:endParaRPr b="0" i="0" sz="1400" u="none" cap="none" strike="noStrike"/>
          </a:p>
        </p:txBody>
      </p:sp>
      <p:sp>
        <p:nvSpPr>
          <p:cNvPr id="992" name="Google Shape;992;p93"/>
          <p:cNvSpPr/>
          <p:nvPr/>
        </p:nvSpPr>
        <p:spPr>
          <a:xfrm>
            <a:off x="6869787" y="3338155"/>
            <a:ext cx="6974324" cy="1098471"/>
          </a:xfrm>
          <a:prstGeom prst="roundRect">
            <a:avLst>
              <a:gd fmla="val 2478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3"/>
          <p:cNvSpPr/>
          <p:nvPr/>
        </p:nvSpPr>
        <p:spPr>
          <a:xfrm>
            <a:off x="7074098" y="3542467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Avoid</a:t>
            </a:r>
            <a:endParaRPr b="0" i="0" sz="1750" u="none" cap="none" strike="noStrike"/>
          </a:p>
        </p:txBody>
      </p:sp>
      <p:sp>
        <p:nvSpPr>
          <p:cNvPr id="994" name="Google Shape;994;p93"/>
          <p:cNvSpPr/>
          <p:nvPr/>
        </p:nvSpPr>
        <p:spPr>
          <a:xfrm>
            <a:off x="7074098" y="3971092"/>
            <a:ext cx="6565702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Don't do the risky activity (e.g., don't store credit cards)</a:t>
            </a:r>
            <a:endParaRPr b="0" i="0" sz="1400" u="none" cap="none" strike="noStrike"/>
          </a:p>
        </p:txBody>
      </p:sp>
      <p:sp>
        <p:nvSpPr>
          <p:cNvPr id="995" name="Google Shape;995;p93"/>
          <p:cNvSpPr/>
          <p:nvPr/>
        </p:nvSpPr>
        <p:spPr>
          <a:xfrm>
            <a:off x="6869787" y="4581763"/>
            <a:ext cx="6974324" cy="1098471"/>
          </a:xfrm>
          <a:prstGeom prst="roundRect">
            <a:avLst>
              <a:gd fmla="val 2478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93"/>
          <p:cNvSpPr/>
          <p:nvPr/>
        </p:nvSpPr>
        <p:spPr>
          <a:xfrm>
            <a:off x="7074098" y="4786074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Mitigate</a:t>
            </a:r>
            <a:endParaRPr b="0" i="0" sz="1750" u="none" cap="none" strike="noStrike"/>
          </a:p>
        </p:txBody>
      </p:sp>
      <p:sp>
        <p:nvSpPr>
          <p:cNvPr id="997" name="Google Shape;997;p93"/>
          <p:cNvSpPr/>
          <p:nvPr/>
        </p:nvSpPr>
        <p:spPr>
          <a:xfrm>
            <a:off x="7074098" y="5214699"/>
            <a:ext cx="6565702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Reduce likelihood or impact (install firewall, train staff)</a:t>
            </a:r>
            <a:endParaRPr b="0" i="0" sz="1400" u="none" cap="none" strike="noStrike"/>
          </a:p>
        </p:txBody>
      </p:sp>
      <p:sp>
        <p:nvSpPr>
          <p:cNvPr id="998" name="Google Shape;998;p93"/>
          <p:cNvSpPr/>
          <p:nvPr/>
        </p:nvSpPr>
        <p:spPr>
          <a:xfrm>
            <a:off x="6869787" y="5825371"/>
            <a:ext cx="6974324" cy="1098471"/>
          </a:xfrm>
          <a:prstGeom prst="roundRect">
            <a:avLst>
              <a:gd fmla="val 2478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3"/>
          <p:cNvSpPr/>
          <p:nvPr/>
        </p:nvSpPr>
        <p:spPr>
          <a:xfrm>
            <a:off x="7074098" y="6029682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Transfer</a:t>
            </a:r>
            <a:endParaRPr b="0" i="0" sz="1750" u="none" cap="none" strike="noStrike"/>
          </a:p>
        </p:txBody>
      </p:sp>
      <p:sp>
        <p:nvSpPr>
          <p:cNvPr id="1000" name="Google Shape;1000;p93"/>
          <p:cNvSpPr/>
          <p:nvPr/>
        </p:nvSpPr>
        <p:spPr>
          <a:xfrm>
            <a:off x="7074098" y="6458307"/>
            <a:ext cx="6565702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Insurance or outsource to third-party vendor</a:t>
            </a:r>
            <a:endParaRPr b="0" i="0" sz="1400" u="none" cap="none" strike="noStrike"/>
          </a:p>
        </p:txBody>
      </p:sp>
      <p:sp>
        <p:nvSpPr>
          <p:cNvPr id="1001" name="Google Shape;1001;p93"/>
          <p:cNvSpPr/>
          <p:nvPr/>
        </p:nvSpPr>
        <p:spPr>
          <a:xfrm>
            <a:off x="793790" y="7250311"/>
            <a:ext cx="13042821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8"/>
          <p:cNvSpPr/>
          <p:nvPr/>
        </p:nvSpPr>
        <p:spPr>
          <a:xfrm>
            <a:off x="792361" y="1649785"/>
            <a:ext cx="566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Today's Roadmap</a:t>
            </a:r>
            <a:endParaRPr b="0" i="0" sz="4450" u="none" cap="none" strike="noStrike"/>
          </a:p>
        </p:txBody>
      </p:sp>
      <p:sp>
        <p:nvSpPr>
          <p:cNvPr id="222" name="Google Shape;222;p58"/>
          <p:cNvSpPr/>
          <p:nvPr/>
        </p:nvSpPr>
        <p:spPr>
          <a:xfrm>
            <a:off x="792361" y="2810049"/>
            <a:ext cx="226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 b="0" i="0" sz="1750" u="none" cap="none" strike="noStrike"/>
          </a:p>
        </p:txBody>
      </p:sp>
      <p:pic>
        <p:nvPicPr>
          <p:cNvPr descr="preencoded.png" id="223" name="Google Shape;22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61" y="3164260"/>
            <a:ext cx="419766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8"/>
          <p:cNvSpPr/>
          <p:nvPr/>
        </p:nvSpPr>
        <p:spPr>
          <a:xfrm>
            <a:off x="792361" y="3338329"/>
            <a:ext cx="2829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Linux Foundations</a:t>
            </a:r>
            <a:endParaRPr b="0" i="0" sz="2200" u="none" cap="none" strike="noStrike"/>
          </a:p>
        </p:txBody>
      </p:sp>
      <p:sp>
        <p:nvSpPr>
          <p:cNvPr id="225" name="Google Shape;225;p58"/>
          <p:cNvSpPr/>
          <p:nvPr/>
        </p:nvSpPr>
        <p:spPr>
          <a:xfrm>
            <a:off x="792361" y="3827795"/>
            <a:ext cx="41976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essential tools for security practitioners</a:t>
            </a:r>
            <a:endParaRPr b="0" i="0" sz="1750" u="none" cap="none" strike="noStrike"/>
          </a:p>
        </p:txBody>
      </p:sp>
      <p:sp>
        <p:nvSpPr>
          <p:cNvPr id="226" name="Google Shape;226;p58"/>
          <p:cNvSpPr/>
          <p:nvPr/>
        </p:nvSpPr>
        <p:spPr>
          <a:xfrm>
            <a:off x="5216382" y="2810055"/>
            <a:ext cx="4131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 b="0" i="0" sz="1750" u="none" cap="none" strike="noStrike"/>
          </a:p>
        </p:txBody>
      </p:sp>
      <p:pic>
        <p:nvPicPr>
          <p:cNvPr descr="preencoded.png" id="227" name="Google Shape;22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366" y="3185572"/>
            <a:ext cx="419766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/>
          <p:nvPr/>
        </p:nvSpPr>
        <p:spPr>
          <a:xfrm>
            <a:off x="5216366" y="3338329"/>
            <a:ext cx="2829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Finding Information</a:t>
            </a:r>
            <a:endParaRPr b="0" i="0" sz="2200" u="none" cap="none" strike="noStrike"/>
          </a:p>
        </p:txBody>
      </p:sp>
      <p:sp>
        <p:nvSpPr>
          <p:cNvPr id="229" name="Google Shape;229;p58"/>
          <p:cNvSpPr/>
          <p:nvPr/>
        </p:nvSpPr>
        <p:spPr>
          <a:xfrm>
            <a:off x="5216366" y="3827795"/>
            <a:ext cx="4197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Staying current in a rapidly evolving field</a:t>
            </a:r>
            <a:endParaRPr b="0" i="0" sz="1750" u="none" cap="none" strike="noStrike"/>
          </a:p>
        </p:txBody>
      </p:sp>
      <p:sp>
        <p:nvSpPr>
          <p:cNvPr id="230" name="Google Shape;230;p58"/>
          <p:cNvSpPr/>
          <p:nvPr/>
        </p:nvSpPr>
        <p:spPr>
          <a:xfrm>
            <a:off x="9640378" y="2810057"/>
            <a:ext cx="476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  <a:endParaRPr b="0" i="0" sz="1750" u="none" cap="none" strike="noStrike"/>
          </a:p>
        </p:txBody>
      </p:sp>
      <p:pic>
        <p:nvPicPr>
          <p:cNvPr descr="preencoded.png" id="231" name="Google Shape;2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0372" y="3185572"/>
            <a:ext cx="419766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8"/>
          <p:cNvSpPr/>
          <p:nvPr/>
        </p:nvSpPr>
        <p:spPr>
          <a:xfrm>
            <a:off x="9640372" y="3338329"/>
            <a:ext cx="2829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CIA Triad</a:t>
            </a:r>
            <a:endParaRPr b="0" i="0" sz="2200" u="none" cap="none" strike="noStrike"/>
          </a:p>
        </p:txBody>
      </p:sp>
      <p:sp>
        <p:nvSpPr>
          <p:cNvPr id="233" name="Google Shape;233;p58"/>
          <p:cNvSpPr/>
          <p:nvPr/>
        </p:nvSpPr>
        <p:spPr>
          <a:xfrm>
            <a:off x="9640372" y="3827795"/>
            <a:ext cx="4197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fundamental goals of cybersecurity</a:t>
            </a:r>
            <a:endParaRPr b="0" i="0" sz="1750" u="none" cap="none" strike="noStrike"/>
          </a:p>
        </p:txBody>
      </p:sp>
      <p:sp>
        <p:nvSpPr>
          <p:cNvPr id="234" name="Google Shape;234;p58"/>
          <p:cNvSpPr/>
          <p:nvPr/>
        </p:nvSpPr>
        <p:spPr>
          <a:xfrm>
            <a:off x="792333" y="4948532"/>
            <a:ext cx="568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04</a:t>
            </a:r>
            <a:endParaRPr b="0" i="0" sz="1750" u="none" cap="none" strike="noStrike"/>
          </a:p>
        </p:txBody>
      </p:sp>
      <p:pic>
        <p:nvPicPr>
          <p:cNvPr descr="preencoded.png" id="235" name="Google Shape;23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61" y="5278810"/>
            <a:ext cx="419766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8"/>
          <p:cNvSpPr/>
          <p:nvPr/>
        </p:nvSpPr>
        <p:spPr>
          <a:xfrm>
            <a:off x="792361" y="5476811"/>
            <a:ext cx="2829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Risk &amp; Controls</a:t>
            </a:r>
            <a:endParaRPr b="0" i="0" sz="2200" u="none" cap="none" strike="noStrike"/>
          </a:p>
        </p:txBody>
      </p:sp>
      <p:sp>
        <p:nvSpPr>
          <p:cNvPr id="237" name="Google Shape;237;p58"/>
          <p:cNvSpPr/>
          <p:nvPr/>
        </p:nvSpPr>
        <p:spPr>
          <a:xfrm>
            <a:off x="792361" y="5966277"/>
            <a:ext cx="41976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Strategic approaches to managing threats</a:t>
            </a:r>
            <a:endParaRPr b="0" i="0" sz="1750" u="none" cap="none" strike="noStrike"/>
          </a:p>
        </p:txBody>
      </p:sp>
      <p:sp>
        <p:nvSpPr>
          <p:cNvPr id="238" name="Google Shape;238;p58"/>
          <p:cNvSpPr/>
          <p:nvPr/>
        </p:nvSpPr>
        <p:spPr>
          <a:xfrm>
            <a:off x="5216408" y="4948532"/>
            <a:ext cx="10530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05</a:t>
            </a:r>
            <a:endParaRPr b="0" i="0" sz="1750" u="none" cap="none" strike="noStrike"/>
          </a:p>
        </p:txBody>
      </p:sp>
      <p:pic>
        <p:nvPicPr>
          <p:cNvPr descr="preencoded.png" id="239" name="Google Shape;23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366" y="5278810"/>
            <a:ext cx="419766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8"/>
          <p:cNvSpPr/>
          <p:nvPr/>
        </p:nvSpPr>
        <p:spPr>
          <a:xfrm>
            <a:off x="5216366" y="5476811"/>
            <a:ext cx="2829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Threat Modelling</a:t>
            </a:r>
            <a:endParaRPr b="0" i="0" sz="2200" u="none" cap="none" strike="noStrike"/>
          </a:p>
        </p:txBody>
      </p:sp>
      <p:sp>
        <p:nvSpPr>
          <p:cNvPr id="241" name="Google Shape;241;p58"/>
          <p:cNvSpPr/>
          <p:nvPr/>
        </p:nvSpPr>
        <p:spPr>
          <a:xfrm>
            <a:off x="5216366" y="5966277"/>
            <a:ext cx="41976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Systematic framework for security analysis</a:t>
            </a:r>
            <a:endParaRPr b="0" i="0" sz="1750" u="none" cap="none" strike="noStrike"/>
          </a:p>
        </p:txBody>
      </p:sp>
      <p:sp>
        <p:nvSpPr>
          <p:cNvPr id="242" name="Google Shape;242;p58"/>
          <p:cNvSpPr/>
          <p:nvPr/>
        </p:nvSpPr>
        <p:spPr>
          <a:xfrm>
            <a:off x="9640378" y="4948532"/>
            <a:ext cx="4131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06</a:t>
            </a:r>
            <a:endParaRPr b="0" i="0" sz="1750" u="none" cap="none" strike="noStrike"/>
          </a:p>
        </p:txBody>
      </p:sp>
      <p:pic>
        <p:nvPicPr>
          <p:cNvPr descr="preencoded.png" id="243" name="Google Shape;2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0372" y="5301432"/>
            <a:ext cx="419766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8"/>
          <p:cNvSpPr/>
          <p:nvPr/>
        </p:nvSpPr>
        <p:spPr>
          <a:xfrm>
            <a:off x="9640372" y="5476811"/>
            <a:ext cx="2829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Kill Chain</a:t>
            </a:r>
            <a:endParaRPr b="0" i="0" sz="2200" u="none" cap="none" strike="noStrike"/>
          </a:p>
        </p:txBody>
      </p:sp>
      <p:sp>
        <p:nvSpPr>
          <p:cNvPr id="245" name="Google Shape;245;p58"/>
          <p:cNvSpPr/>
          <p:nvPr/>
        </p:nvSpPr>
        <p:spPr>
          <a:xfrm>
            <a:off x="9640372" y="5966277"/>
            <a:ext cx="4197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Understanding the attacker's playbook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4"/>
          <p:cNvSpPr/>
          <p:nvPr/>
        </p:nvSpPr>
        <p:spPr>
          <a:xfrm>
            <a:off x="793790" y="758309"/>
            <a:ext cx="6559748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Security Controls Overview</a:t>
            </a:r>
            <a:endParaRPr b="0" i="0" sz="4000" u="none" cap="none" strike="noStrike"/>
          </a:p>
        </p:txBody>
      </p:sp>
      <p:sp>
        <p:nvSpPr>
          <p:cNvPr id="1008" name="Google Shape;1008;p94"/>
          <p:cNvSpPr/>
          <p:nvPr/>
        </p:nvSpPr>
        <p:spPr>
          <a:xfrm>
            <a:off x="793790" y="1469708"/>
            <a:ext cx="2862739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Three Types of Controls</a:t>
            </a:r>
            <a:endParaRPr b="0" i="0" sz="2000" u="none" cap="none" strike="noStrike"/>
          </a:p>
        </p:txBody>
      </p:sp>
      <p:pic>
        <p:nvPicPr>
          <p:cNvPr descr="preencoded.png" id="1009" name="Google Shape;100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10489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94"/>
          <p:cNvSpPr/>
          <p:nvPr/>
        </p:nvSpPr>
        <p:spPr>
          <a:xfrm>
            <a:off x="793790" y="2950343"/>
            <a:ext cx="2898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Administrative Controls</a:t>
            </a:r>
            <a:endParaRPr b="0" i="0" sz="2000" u="none" cap="none" strike="noStrike"/>
          </a:p>
        </p:txBody>
      </p:sp>
      <p:sp>
        <p:nvSpPr>
          <p:cNvPr id="1011" name="Google Shape;1011;p94"/>
          <p:cNvSpPr/>
          <p:nvPr/>
        </p:nvSpPr>
        <p:spPr>
          <a:xfrm>
            <a:off x="793790" y="3379325"/>
            <a:ext cx="4194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Policies, procedures, and training that define expected behaviour.</a:t>
            </a:r>
            <a:endParaRPr b="0" i="0" sz="1600" u="none" cap="none" strike="noStrike"/>
          </a:p>
        </p:txBody>
      </p:sp>
      <p:sp>
        <p:nvSpPr>
          <p:cNvPr id="1012" name="Google Shape;1012;p94"/>
          <p:cNvSpPr/>
          <p:nvPr/>
        </p:nvSpPr>
        <p:spPr>
          <a:xfrm>
            <a:off x="793790" y="4110012"/>
            <a:ext cx="41946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"Passwords must be 12+ characters with uppercase, lowercase, numbers, and symbols."</a:t>
            </a:r>
            <a:endParaRPr b="0" i="0" sz="1600" u="none" cap="none" strike="noStrike"/>
          </a:p>
        </p:txBody>
      </p:sp>
      <p:sp>
        <p:nvSpPr>
          <p:cNvPr id="1013" name="Google Shape;1013;p94"/>
          <p:cNvSpPr/>
          <p:nvPr/>
        </p:nvSpPr>
        <p:spPr>
          <a:xfrm>
            <a:off x="793790" y="5150975"/>
            <a:ext cx="4194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1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Strength: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Low cost to implement</a:t>
            </a:r>
            <a:endParaRPr b="0" i="0" sz="1600" u="none" cap="none" strike="noStrike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1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Weakness: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Relies on human compliance</a:t>
            </a:r>
            <a:endParaRPr b="0" i="0" sz="1600" u="none" cap="none" strike="noStrike"/>
          </a:p>
        </p:txBody>
      </p:sp>
      <p:pic>
        <p:nvPicPr>
          <p:cNvPr descr="preencoded.png" id="1014" name="Google Shape;101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7914" y="2210489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4"/>
          <p:cNvSpPr/>
          <p:nvPr/>
        </p:nvSpPr>
        <p:spPr>
          <a:xfrm>
            <a:off x="5217914" y="2950343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Technical Controls</a:t>
            </a:r>
            <a:endParaRPr b="0" i="0" sz="2000" u="none" cap="none" strike="noStrike"/>
          </a:p>
        </p:txBody>
      </p:sp>
      <p:sp>
        <p:nvSpPr>
          <p:cNvPr id="1016" name="Google Shape;1016;p94"/>
          <p:cNvSpPr/>
          <p:nvPr/>
        </p:nvSpPr>
        <p:spPr>
          <a:xfrm>
            <a:off x="5217914" y="3379325"/>
            <a:ext cx="4194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Software and hardware mechanisms that enforce security automatically.</a:t>
            </a:r>
            <a:endParaRPr b="0" i="0" sz="1600" u="none" cap="none" strike="noStrike"/>
          </a:p>
        </p:txBody>
      </p:sp>
      <p:sp>
        <p:nvSpPr>
          <p:cNvPr id="1017" name="Google Shape;1017;p94"/>
          <p:cNvSpPr/>
          <p:nvPr/>
        </p:nvSpPr>
        <p:spPr>
          <a:xfrm>
            <a:off x="5217914" y="4110012"/>
            <a:ext cx="4194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System rejects passwords shorter than 12 characters, regardless of user intent.</a:t>
            </a:r>
            <a:endParaRPr b="0" i="0" sz="1600" u="none" cap="none" strike="noStrike"/>
          </a:p>
        </p:txBody>
      </p:sp>
      <p:sp>
        <p:nvSpPr>
          <p:cNvPr id="1018" name="Google Shape;1018;p94"/>
          <p:cNvSpPr/>
          <p:nvPr/>
        </p:nvSpPr>
        <p:spPr>
          <a:xfrm>
            <a:off x="5217914" y="4840698"/>
            <a:ext cx="41946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1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Strength: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Consistent enforcement</a:t>
            </a:r>
            <a:endParaRPr b="0" i="0" sz="1600" u="none" cap="none" strike="noStrike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1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Weakness: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Can be expensive, may impact performance</a:t>
            </a:r>
            <a:endParaRPr b="0" i="0" sz="1600" u="none" cap="none" strike="noStrike"/>
          </a:p>
        </p:txBody>
      </p:sp>
      <p:pic>
        <p:nvPicPr>
          <p:cNvPr descr="preencoded.png" id="1019" name="Google Shape;1019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42038" y="2210489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94"/>
          <p:cNvSpPr/>
          <p:nvPr/>
        </p:nvSpPr>
        <p:spPr>
          <a:xfrm>
            <a:off x="9642038" y="2950343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Physical Controls</a:t>
            </a:r>
            <a:endParaRPr b="0" i="0" sz="2000" u="none" cap="none" strike="noStrike"/>
          </a:p>
        </p:txBody>
      </p:sp>
      <p:sp>
        <p:nvSpPr>
          <p:cNvPr id="1021" name="Google Shape;1021;p94"/>
          <p:cNvSpPr/>
          <p:nvPr/>
        </p:nvSpPr>
        <p:spPr>
          <a:xfrm>
            <a:off x="9642038" y="3379325"/>
            <a:ext cx="4194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Real-world barriers that prevent unauthorised physical access.</a:t>
            </a:r>
            <a:endParaRPr b="0" i="0" sz="1600" u="none" cap="none" strike="noStrike"/>
          </a:p>
        </p:txBody>
      </p:sp>
      <p:sp>
        <p:nvSpPr>
          <p:cNvPr id="1022" name="Google Shape;1022;p94"/>
          <p:cNvSpPr/>
          <p:nvPr/>
        </p:nvSpPr>
        <p:spPr>
          <a:xfrm>
            <a:off x="9642038" y="4110012"/>
            <a:ext cx="4194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Locked server room, badge readers, biometric scanners, security cameras.</a:t>
            </a:r>
            <a:endParaRPr b="0" i="0" sz="1600" u="none" cap="none" strike="noStrike"/>
          </a:p>
        </p:txBody>
      </p:sp>
      <p:sp>
        <p:nvSpPr>
          <p:cNvPr id="1023" name="Google Shape;1023;p94"/>
          <p:cNvSpPr/>
          <p:nvPr/>
        </p:nvSpPr>
        <p:spPr>
          <a:xfrm>
            <a:off x="9642038" y="4840698"/>
            <a:ext cx="41946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1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Strength: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Effective against local threats</a:t>
            </a:r>
            <a:endParaRPr b="0" i="0" sz="1600" u="none" cap="none" strike="noStrike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1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Weakness:</a:t>
            </a: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No protection against remote attacks</a:t>
            </a:r>
            <a:endParaRPr b="0" i="0" sz="1600" u="none" cap="none" strike="noStrike"/>
          </a:p>
        </p:txBody>
      </p:sp>
      <p:sp>
        <p:nvSpPr>
          <p:cNvPr id="1024" name="Google Shape;1024;p94"/>
          <p:cNvSpPr/>
          <p:nvPr/>
        </p:nvSpPr>
        <p:spPr>
          <a:xfrm>
            <a:off x="793790" y="5978222"/>
            <a:ext cx="13042800" cy="812100"/>
          </a:xfrm>
          <a:prstGeom prst="roundRect">
            <a:avLst>
              <a:gd fmla="val 3770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25" name="Google Shape;1025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7863" y="6275640"/>
            <a:ext cx="255151" cy="2040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94"/>
          <p:cNvSpPr/>
          <p:nvPr/>
        </p:nvSpPr>
        <p:spPr>
          <a:xfrm>
            <a:off x="1457087" y="6212894"/>
            <a:ext cx="12175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Controls have costs beyond money: usability friction, performance overhead, and maintenance burden.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95"/>
          <p:cNvSpPr/>
          <p:nvPr/>
        </p:nvSpPr>
        <p:spPr>
          <a:xfrm>
            <a:off x="793790" y="871418"/>
            <a:ext cx="622184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Layering Control Types</a:t>
            </a:r>
            <a:endParaRPr b="0" i="0" sz="4450" u="none" cap="none" strike="noStrike"/>
          </a:p>
        </p:txBody>
      </p:sp>
      <p:sp>
        <p:nvSpPr>
          <p:cNvPr id="1033" name="Google Shape;1033;p95"/>
          <p:cNvSpPr/>
          <p:nvPr/>
        </p:nvSpPr>
        <p:spPr>
          <a:xfrm>
            <a:off x="793790" y="1670923"/>
            <a:ext cx="58352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Defence in Depth: Password Policy Example</a:t>
            </a:r>
            <a:endParaRPr b="0" i="0" sz="2200" u="none" cap="none" strike="noStrike"/>
          </a:p>
        </p:txBody>
      </p:sp>
      <p:sp>
        <p:nvSpPr>
          <p:cNvPr id="1034" name="Google Shape;1034;p95"/>
          <p:cNvSpPr/>
          <p:nvPr/>
        </p:nvSpPr>
        <p:spPr>
          <a:xfrm>
            <a:off x="793790" y="236541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Effective security uses multiple control types working together. If one layer fails, others still provide protection.</a:t>
            </a:r>
            <a:endParaRPr b="0" i="0" sz="1750" u="none" cap="none" strike="noStrike"/>
          </a:p>
        </p:txBody>
      </p:sp>
      <p:pic>
        <p:nvPicPr>
          <p:cNvPr descr="preencoded.png" id="1035" name="Google Shape;103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663910"/>
            <a:ext cx="419635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95"/>
          <p:cNvSpPr/>
          <p:nvPr/>
        </p:nvSpPr>
        <p:spPr>
          <a:xfrm>
            <a:off x="1020604" y="4571167"/>
            <a:ext cx="307895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Administrative Control</a:t>
            </a:r>
            <a:endParaRPr b="0" i="0" sz="2200" u="none" cap="none" strike="noStrike"/>
          </a:p>
        </p:txBody>
      </p:sp>
      <p:sp>
        <p:nvSpPr>
          <p:cNvPr id="1037" name="Google Shape;1037;p95"/>
          <p:cNvSpPr/>
          <p:nvPr/>
        </p:nvSpPr>
        <p:spPr>
          <a:xfrm>
            <a:off x="1020604" y="5061585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Policy document states: "Change password every 90 days" — but relies on users remembering and complying.</a:t>
            </a:r>
            <a:endParaRPr b="0" i="0" sz="1750" u="none" cap="none" strike="noStrike"/>
          </a:p>
        </p:txBody>
      </p:sp>
      <p:pic>
        <p:nvPicPr>
          <p:cNvPr descr="preencoded.png" id="1038" name="Google Shape;103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962" y="3323630"/>
            <a:ext cx="419635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95"/>
          <p:cNvSpPr/>
          <p:nvPr/>
        </p:nvSpPr>
        <p:spPr>
          <a:xfrm>
            <a:off x="5443776" y="423088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Technical Control</a:t>
            </a:r>
            <a:endParaRPr b="0" i="0" sz="2200" u="none" cap="none" strike="noStrike"/>
          </a:p>
        </p:txBody>
      </p:sp>
      <p:sp>
        <p:nvSpPr>
          <p:cNvPr id="1040" name="Google Shape;1040;p95"/>
          <p:cNvSpPr/>
          <p:nvPr/>
        </p:nvSpPr>
        <p:spPr>
          <a:xfrm>
            <a:off x="5443776" y="4721304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System automatically forces password change at 90 days — ensures compliance regardless of user memory.</a:t>
            </a:r>
            <a:endParaRPr b="0" i="0" sz="1750" u="none" cap="none" strike="noStrike"/>
          </a:p>
        </p:txBody>
      </p:sp>
      <p:pic>
        <p:nvPicPr>
          <p:cNvPr descr="preencoded.png" id="1041" name="Google Shape;104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0133" y="2983468"/>
            <a:ext cx="419635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95"/>
          <p:cNvSpPr/>
          <p:nvPr/>
        </p:nvSpPr>
        <p:spPr>
          <a:xfrm>
            <a:off x="9866948" y="38907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Physical Control</a:t>
            </a:r>
            <a:endParaRPr b="0" i="0" sz="2200" u="none" cap="none" strike="noStrike"/>
          </a:p>
        </p:txBody>
      </p:sp>
      <p:sp>
        <p:nvSpPr>
          <p:cNvPr id="1043" name="Google Shape;1043;p95"/>
          <p:cNvSpPr/>
          <p:nvPr/>
        </p:nvSpPr>
        <p:spPr>
          <a:xfrm>
            <a:off x="9866948" y="4381143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Keyboard has privacy shield preventing shoulder-surfing — protects password even when being typed.</a:t>
            </a:r>
            <a:endParaRPr b="0" i="0" sz="1750" u="none" cap="none" strike="noStrike"/>
          </a:p>
        </p:txBody>
      </p:sp>
      <p:sp>
        <p:nvSpPr>
          <p:cNvPr id="1044" name="Google Shape;1044;p95"/>
          <p:cNvSpPr/>
          <p:nvPr/>
        </p:nvSpPr>
        <p:spPr>
          <a:xfrm>
            <a:off x="793790" y="699516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6"/>
          <p:cNvSpPr/>
          <p:nvPr/>
        </p:nvSpPr>
        <p:spPr>
          <a:xfrm>
            <a:off x="793790" y="826889"/>
            <a:ext cx="5370314" cy="460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900"/>
              <a:buFont typeface="Roboto Slab"/>
              <a:buNone/>
            </a:pPr>
            <a:r>
              <a:rPr b="0" i="0" lang="en-US" sz="29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Modern Security Architectures</a:t>
            </a:r>
            <a:endParaRPr b="0" i="0" sz="2900" u="none" cap="none" strike="noStrike"/>
          </a:p>
        </p:txBody>
      </p:sp>
      <p:sp>
        <p:nvSpPr>
          <p:cNvPr id="1051" name="Google Shape;1051;p96"/>
          <p:cNvSpPr/>
          <p:nvPr/>
        </p:nvSpPr>
        <p:spPr>
          <a:xfrm>
            <a:off x="793790" y="1527096"/>
            <a:ext cx="335815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450"/>
              <a:buFont typeface="Roboto Slab"/>
              <a:buNone/>
            </a:pPr>
            <a:r>
              <a:rPr b="0" i="0" lang="en-US" sz="1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Defence in Depth: The Castle Approach</a:t>
            </a:r>
            <a:endParaRPr b="0" i="0" sz="1450" u="none" cap="none" strike="noStrike"/>
          </a:p>
        </p:txBody>
      </p:sp>
      <p:sp>
        <p:nvSpPr>
          <p:cNvPr id="1052" name="Google Shape;1052;p96"/>
          <p:cNvSpPr/>
          <p:nvPr/>
        </p:nvSpPr>
        <p:spPr>
          <a:xfrm>
            <a:off x="793790" y="1853208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Don't rely on a single defence</a:t>
            </a:r>
            <a:endParaRPr b="0" i="0" sz="1150" u="none" cap="none" strike="noStrike"/>
          </a:p>
        </p:txBody>
      </p:sp>
      <p:sp>
        <p:nvSpPr>
          <p:cNvPr id="1053" name="Google Shape;1053;p96"/>
          <p:cNvSpPr/>
          <p:nvPr/>
        </p:nvSpPr>
        <p:spPr>
          <a:xfrm>
            <a:off x="793790" y="2081212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Multiple layers force attackers to breach each one</a:t>
            </a:r>
            <a:endParaRPr b="0" i="0" sz="1150" u="none" cap="none" strike="noStrike"/>
          </a:p>
        </p:txBody>
      </p:sp>
      <p:sp>
        <p:nvSpPr>
          <p:cNvPr id="1054" name="Google Shape;1054;p96"/>
          <p:cNvSpPr/>
          <p:nvPr/>
        </p:nvSpPr>
        <p:spPr>
          <a:xfrm>
            <a:off x="793790" y="2309217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Slows down attacks, increases detection opportunities</a:t>
            </a:r>
            <a:endParaRPr b="0" i="0" sz="1150" u="none" cap="none" strike="noStrike"/>
          </a:p>
        </p:txBody>
      </p:sp>
      <p:sp>
        <p:nvSpPr>
          <p:cNvPr id="1055" name="Google Shape;1055;p96"/>
          <p:cNvSpPr/>
          <p:nvPr/>
        </p:nvSpPr>
        <p:spPr>
          <a:xfrm>
            <a:off x="793790" y="2589967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None/>
            </a:pPr>
            <a:r>
              <a:rPr b="1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Layers:</a:t>
            </a: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Moat → Outer wall → Inner wall → Guards → Vault</a:t>
            </a:r>
            <a:endParaRPr b="0" i="0" sz="1150" u="none" cap="none" strike="noStrike"/>
          </a:p>
        </p:txBody>
      </p:sp>
      <p:sp>
        <p:nvSpPr>
          <p:cNvPr id="1056" name="Google Shape;1056;p96"/>
          <p:cNvSpPr/>
          <p:nvPr/>
        </p:nvSpPr>
        <p:spPr>
          <a:xfrm>
            <a:off x="793790" y="2870716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None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If attacker breaches one layer, they immediately face another.</a:t>
            </a:r>
            <a:endParaRPr b="0" i="0" sz="1150" u="none" cap="none" strike="noStrike"/>
          </a:p>
        </p:txBody>
      </p:sp>
      <p:pic>
        <p:nvPicPr>
          <p:cNvPr descr="preencoded.png" id="1057" name="Google Shape;105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173016"/>
            <a:ext cx="4121944" cy="41219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6"/>
          <p:cNvSpPr/>
          <p:nvPr/>
        </p:nvSpPr>
        <p:spPr>
          <a:xfrm>
            <a:off x="7502604" y="1527096"/>
            <a:ext cx="331493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450"/>
              <a:buFont typeface="Roboto Slab"/>
              <a:buNone/>
            </a:pPr>
            <a:r>
              <a:rPr b="0" i="0" lang="en-US" sz="1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Zero Trust: Never Trust, Always Verify</a:t>
            </a:r>
            <a:endParaRPr b="0" i="0" sz="1450" u="none" cap="none" strike="noStrike"/>
          </a:p>
        </p:txBody>
      </p:sp>
      <p:sp>
        <p:nvSpPr>
          <p:cNvPr id="1059" name="Google Shape;1059;p96"/>
          <p:cNvSpPr/>
          <p:nvPr/>
        </p:nvSpPr>
        <p:spPr>
          <a:xfrm>
            <a:off x="7502604" y="1853208"/>
            <a:ext cx="6341626" cy="389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None/>
            </a:pPr>
            <a:r>
              <a:rPr b="1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Old model:</a:t>
            </a: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"Inside the network = trusted"</a:t>
            </a:r>
            <a:endParaRPr b="0" i="0" sz="1150" u="none" cap="none" strike="noStrike"/>
          </a:p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None/>
            </a:pPr>
            <a:r>
              <a:rPr b="1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Problem:</a:t>
            </a: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Once attacker gets in, they're trusted too</a:t>
            </a:r>
            <a:endParaRPr b="0" i="0" sz="1150" u="none" cap="none" strike="noStrike"/>
          </a:p>
        </p:txBody>
      </p:sp>
      <p:sp>
        <p:nvSpPr>
          <p:cNvPr id="1060" name="Google Shape;1060;p96"/>
          <p:cNvSpPr/>
          <p:nvPr/>
        </p:nvSpPr>
        <p:spPr>
          <a:xfrm>
            <a:off x="7502604" y="2328505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None/>
            </a:pPr>
            <a:r>
              <a:rPr b="1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Zero Trust principles:</a:t>
            </a:r>
            <a:endParaRPr b="0" i="0" sz="1150" u="none" cap="none" strike="noStrike"/>
          </a:p>
        </p:txBody>
      </p:sp>
      <p:sp>
        <p:nvSpPr>
          <p:cNvPr id="1061" name="Google Shape;1061;p96"/>
          <p:cNvSpPr/>
          <p:nvPr/>
        </p:nvSpPr>
        <p:spPr>
          <a:xfrm>
            <a:off x="7502604" y="2609255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No implicit trust based on location</a:t>
            </a:r>
            <a:endParaRPr b="0" i="0" sz="1150" u="none" cap="none" strike="noStrike"/>
          </a:p>
        </p:txBody>
      </p:sp>
      <p:sp>
        <p:nvSpPr>
          <p:cNvPr id="1062" name="Google Shape;1062;p96"/>
          <p:cNvSpPr/>
          <p:nvPr/>
        </p:nvSpPr>
        <p:spPr>
          <a:xfrm>
            <a:off x="7502604" y="2837259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Every request authenticated and authorised</a:t>
            </a:r>
            <a:endParaRPr b="0" i="0" sz="1150" u="none" cap="none" strike="noStrike"/>
          </a:p>
        </p:txBody>
      </p:sp>
      <p:sp>
        <p:nvSpPr>
          <p:cNvPr id="1063" name="Google Shape;1063;p96"/>
          <p:cNvSpPr/>
          <p:nvPr/>
        </p:nvSpPr>
        <p:spPr>
          <a:xfrm>
            <a:off x="7502604" y="3065264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Verify device health, user identity, context</a:t>
            </a:r>
            <a:endParaRPr b="0" i="0" sz="1150" u="none" cap="none" strike="noStrike"/>
          </a:p>
        </p:txBody>
      </p:sp>
      <p:sp>
        <p:nvSpPr>
          <p:cNvPr id="1064" name="Google Shape;1064;p96"/>
          <p:cNvSpPr/>
          <p:nvPr/>
        </p:nvSpPr>
        <p:spPr>
          <a:xfrm>
            <a:off x="7502604" y="3293269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Assume breach at all times</a:t>
            </a:r>
            <a:endParaRPr b="0" i="0" sz="1150" u="none" cap="none" strike="noStrike"/>
          </a:p>
        </p:txBody>
      </p:sp>
      <p:sp>
        <p:nvSpPr>
          <p:cNvPr id="1065" name="Google Shape;1065;p96"/>
          <p:cNvSpPr/>
          <p:nvPr/>
        </p:nvSpPr>
        <p:spPr>
          <a:xfrm>
            <a:off x="7502604" y="3521273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Least privilege access</a:t>
            </a:r>
            <a:endParaRPr b="0" i="0" sz="1150" u="none" cap="none" strike="noStrike"/>
          </a:p>
        </p:txBody>
      </p:sp>
      <p:sp>
        <p:nvSpPr>
          <p:cNvPr id="1066" name="Google Shape;1066;p96"/>
          <p:cNvSpPr/>
          <p:nvPr/>
        </p:nvSpPr>
        <p:spPr>
          <a:xfrm>
            <a:off x="7502604" y="3802023"/>
            <a:ext cx="6341626" cy="389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None/>
            </a:pPr>
            <a:r>
              <a:rPr b="1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Example:</a:t>
            </a: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Employee on office WiFi still needs MFA to access database — location doesn't grant automatic trust.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7"/>
          <p:cNvSpPr/>
          <p:nvPr/>
        </p:nvSpPr>
        <p:spPr>
          <a:xfrm>
            <a:off x="793790" y="2706648"/>
            <a:ext cx="1496020" cy="426244"/>
          </a:xfrm>
          <a:prstGeom prst="roundRect">
            <a:avLst>
              <a:gd fmla="val 6386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73" name="Google Shape;107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878" y="2829044"/>
            <a:ext cx="181451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97"/>
          <p:cNvSpPr/>
          <p:nvPr/>
        </p:nvSpPr>
        <p:spPr>
          <a:xfrm>
            <a:off x="1202055" y="2774633"/>
            <a:ext cx="95166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CHAPTER 6</a:t>
            </a:r>
            <a:endParaRPr b="0" i="0" sz="1400" u="none" cap="none" strike="noStrike"/>
          </a:p>
        </p:txBody>
      </p:sp>
      <p:sp>
        <p:nvSpPr>
          <p:cNvPr id="1075" name="Google Shape;1075;p97"/>
          <p:cNvSpPr/>
          <p:nvPr/>
        </p:nvSpPr>
        <p:spPr>
          <a:xfrm>
            <a:off x="793790" y="3223617"/>
            <a:ext cx="7825502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150"/>
              <a:buFont typeface="Roboto Slab"/>
              <a:buNone/>
            </a:pPr>
            <a:r>
              <a:rPr b="0" i="0" lang="en-US" sz="61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Cyber Kill Chain</a:t>
            </a:r>
            <a:endParaRPr b="0" i="0" sz="6150" u="none" cap="none" strike="noStrike"/>
          </a:p>
        </p:txBody>
      </p:sp>
      <p:sp>
        <p:nvSpPr>
          <p:cNvPr id="1076" name="Google Shape;1076;p97"/>
          <p:cNvSpPr/>
          <p:nvPr/>
        </p:nvSpPr>
        <p:spPr>
          <a:xfrm>
            <a:off x="793790" y="454199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CIA and Threat Models help us think about our system, we can also define the adversaries attack strategy.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8"/>
          <p:cNvSpPr/>
          <p:nvPr/>
        </p:nvSpPr>
        <p:spPr>
          <a:xfrm>
            <a:off x="793790" y="670798"/>
            <a:ext cx="8482846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200"/>
              <a:buFont typeface="Roboto Slab"/>
              <a:buNone/>
            </a:pPr>
            <a:r>
              <a:rPr b="0" i="0" lang="en-US" sz="4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Thinking in Workflows, Not Lists</a:t>
            </a:r>
            <a:endParaRPr b="0" i="0" sz="4200" u="none" cap="none" strike="noStrike"/>
          </a:p>
        </p:txBody>
      </p:sp>
      <p:sp>
        <p:nvSpPr>
          <p:cNvPr id="1083" name="Google Shape;1083;p98"/>
          <p:cNvSpPr/>
          <p:nvPr/>
        </p:nvSpPr>
        <p:spPr>
          <a:xfrm>
            <a:off x="793790" y="185594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Defender Mindset</a:t>
            </a:r>
            <a:endParaRPr b="0" i="0" sz="2100" u="none" cap="none" strike="noStrike"/>
          </a:p>
        </p:txBody>
      </p:sp>
      <p:sp>
        <p:nvSpPr>
          <p:cNvPr id="1084" name="Google Shape;1084;p98"/>
          <p:cNvSpPr/>
          <p:nvPr/>
        </p:nvSpPr>
        <p:spPr>
          <a:xfrm>
            <a:off x="793790" y="2397204"/>
            <a:ext cx="6258520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"Did I patch everything? Did I update antivirus? Are passwords strong?"</a:t>
            </a:r>
            <a:endParaRPr b="0" i="0" sz="1650" u="none" cap="none" strike="noStrike"/>
          </a:p>
        </p:txBody>
      </p:sp>
      <p:sp>
        <p:nvSpPr>
          <p:cNvPr id="1085" name="Google Shape;1085;p98"/>
          <p:cNvSpPr/>
          <p:nvPr/>
        </p:nvSpPr>
        <p:spPr>
          <a:xfrm>
            <a:off x="793790" y="3253621"/>
            <a:ext cx="6258520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 checklist approach that misses the bigger picture of how attacks actually unfold.</a:t>
            </a:r>
            <a:endParaRPr b="0" i="0" sz="1650" u="none" cap="none" strike="noStrike"/>
          </a:p>
        </p:txBody>
      </p:sp>
      <p:sp>
        <p:nvSpPr>
          <p:cNvPr id="1086" name="Google Shape;1086;p98"/>
          <p:cNvSpPr/>
          <p:nvPr/>
        </p:nvSpPr>
        <p:spPr>
          <a:xfrm>
            <a:off x="7585710" y="185594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Attacker Mindset</a:t>
            </a:r>
            <a:endParaRPr b="0" i="0" sz="2100" u="none" cap="none" strike="noStrike"/>
          </a:p>
        </p:txBody>
      </p:sp>
      <p:sp>
        <p:nvSpPr>
          <p:cNvPr id="1087" name="Google Shape;1087;p98"/>
          <p:cNvSpPr/>
          <p:nvPr/>
        </p:nvSpPr>
        <p:spPr>
          <a:xfrm>
            <a:off x="7585710" y="2397204"/>
            <a:ext cx="6258520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"What's the path from outside the network to the database? How do I move laterally? Where are the weak points?"</a:t>
            </a:r>
            <a:endParaRPr b="0" i="0" sz="1650" u="none" cap="none" strike="noStrike"/>
          </a:p>
        </p:txBody>
      </p:sp>
      <p:sp>
        <p:nvSpPr>
          <p:cNvPr id="1088" name="Google Shape;1088;p98"/>
          <p:cNvSpPr/>
          <p:nvPr/>
        </p:nvSpPr>
        <p:spPr>
          <a:xfrm>
            <a:off x="7585710" y="3253621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 b="0" i="0" sz="1650" u="none" cap="none" strike="noStrike"/>
          </a:p>
        </p:txBody>
      </p:sp>
      <p:sp>
        <p:nvSpPr>
          <p:cNvPr id="1089" name="Google Shape;1089;p98"/>
          <p:cNvSpPr/>
          <p:nvPr/>
        </p:nvSpPr>
        <p:spPr>
          <a:xfrm>
            <a:off x="793790" y="4447992"/>
            <a:ext cx="13042821" cy="34528"/>
          </a:xfrm>
          <a:prstGeom prst="rect">
            <a:avLst/>
          </a:prstGeom>
          <a:solidFill>
            <a:srgbClr val="D6E5EF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98"/>
          <p:cNvSpPr/>
          <p:nvPr/>
        </p:nvSpPr>
        <p:spPr>
          <a:xfrm>
            <a:off x="793790" y="4789527"/>
            <a:ext cx="5067062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Cyber Kill Chain (Lockheed Martin)</a:t>
            </a:r>
            <a:endParaRPr b="0" i="0" sz="2100" u="none" cap="none" strike="noStrike"/>
          </a:p>
        </p:txBody>
      </p:sp>
      <p:sp>
        <p:nvSpPr>
          <p:cNvPr id="1091" name="Google Shape;1091;p98"/>
          <p:cNvSpPr/>
          <p:nvPr/>
        </p:nvSpPr>
        <p:spPr>
          <a:xfrm>
            <a:off x="793790" y="5433179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Models attacks as a sequence of stages, not isolated events</a:t>
            </a:r>
            <a:endParaRPr b="0" i="0" sz="1650" u="none" cap="none" strike="noStrike"/>
          </a:p>
        </p:txBody>
      </p:sp>
      <p:sp>
        <p:nvSpPr>
          <p:cNvPr id="1092" name="Google Shape;1092;p98"/>
          <p:cNvSpPr/>
          <p:nvPr/>
        </p:nvSpPr>
        <p:spPr>
          <a:xfrm>
            <a:off x="793790" y="5840849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Breaking any stage will stop the attack</a:t>
            </a:r>
            <a:endParaRPr b="0" i="0" sz="1650" u="none" cap="none" strike="noStrike"/>
          </a:p>
        </p:txBody>
      </p:sp>
      <p:sp>
        <p:nvSpPr>
          <p:cNvPr id="1093" name="Google Shape;1093;p98"/>
          <p:cNvSpPr/>
          <p:nvPr/>
        </p:nvSpPr>
        <p:spPr>
          <a:xfrm>
            <a:off x="793790" y="6248519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Helps prioritise defensive investments</a:t>
            </a:r>
            <a:endParaRPr b="0" i="0" sz="1650" u="none" cap="none" strike="noStrike"/>
          </a:p>
        </p:txBody>
      </p:sp>
      <p:sp>
        <p:nvSpPr>
          <p:cNvPr id="1094" name="Google Shape;1094;p98"/>
          <p:cNvSpPr/>
          <p:nvPr/>
        </p:nvSpPr>
        <p:spPr>
          <a:xfrm>
            <a:off x="793790" y="6656189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Reveals dependencies in attacker workflows</a:t>
            </a:r>
            <a:endParaRPr b="0" i="0" sz="1650" u="none" cap="none" strike="noStrike"/>
          </a:p>
        </p:txBody>
      </p:sp>
      <p:sp>
        <p:nvSpPr>
          <p:cNvPr id="1095" name="Google Shape;1095;p98"/>
          <p:cNvSpPr/>
          <p:nvPr/>
        </p:nvSpPr>
        <p:spPr>
          <a:xfrm>
            <a:off x="793790" y="7222569"/>
            <a:ext cx="13042821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Key insight: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Attacks are </a:t>
            </a:r>
            <a:r>
              <a:rPr b="0" i="1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, not </a:t>
            </a:r>
            <a:r>
              <a:rPr b="0" i="1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1" name="Google Shape;110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99"/>
          <p:cNvSpPr/>
          <p:nvPr/>
        </p:nvSpPr>
        <p:spPr>
          <a:xfrm>
            <a:off x="793790" y="774383"/>
            <a:ext cx="4820007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750"/>
              <a:buFont typeface="Roboto Slab"/>
              <a:buNone/>
            </a:pPr>
            <a:r>
              <a:rPr b="0" i="0" lang="en-US" sz="3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Kill Chain Stages 1-2</a:t>
            </a:r>
            <a:endParaRPr b="0" i="0" sz="3750" u="none" cap="none" strike="noStrike"/>
          </a:p>
        </p:txBody>
      </p:sp>
      <p:sp>
        <p:nvSpPr>
          <p:cNvPr id="1103" name="Google Shape;1103;p99"/>
          <p:cNvSpPr/>
          <p:nvPr/>
        </p:nvSpPr>
        <p:spPr>
          <a:xfrm>
            <a:off x="793790" y="1442323"/>
            <a:ext cx="3853101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Reconnaissance &amp; Weaponisation</a:t>
            </a:r>
            <a:endParaRPr b="0" i="0" sz="1850" u="none" cap="none" strike="noStrike"/>
          </a:p>
        </p:txBody>
      </p:sp>
      <p:sp>
        <p:nvSpPr>
          <p:cNvPr id="1104" name="Google Shape;1104;p99"/>
          <p:cNvSpPr/>
          <p:nvPr/>
        </p:nvSpPr>
        <p:spPr>
          <a:xfrm>
            <a:off x="793790" y="2153126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Reconnaissance</a:t>
            </a:r>
            <a:endParaRPr b="0" i="0" sz="1850" u="none" cap="none" strike="noStrike"/>
          </a:p>
        </p:txBody>
      </p:sp>
      <p:sp>
        <p:nvSpPr>
          <p:cNvPr id="1105" name="Google Shape;1105;p99"/>
          <p:cNvSpPr/>
          <p:nvPr/>
        </p:nvSpPr>
        <p:spPr>
          <a:xfrm>
            <a:off x="793790" y="2618184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1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Attacker activities:</a:t>
            </a:r>
            <a:endParaRPr b="0" i="0" sz="1500" u="none" cap="none" strike="noStrike"/>
          </a:p>
        </p:txBody>
      </p:sp>
      <p:sp>
        <p:nvSpPr>
          <p:cNvPr id="1106" name="Google Shape;1106;p99"/>
          <p:cNvSpPr/>
          <p:nvPr/>
        </p:nvSpPr>
        <p:spPr>
          <a:xfrm>
            <a:off x="793790" y="3050858"/>
            <a:ext cx="3543062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Google searches for company information</a:t>
            </a:r>
            <a:endParaRPr b="0" i="0" sz="1500" u="none" cap="none" strike="noStrike"/>
          </a:p>
        </p:txBody>
      </p:sp>
      <p:sp>
        <p:nvSpPr>
          <p:cNvPr id="1107" name="Google Shape;1107;p99"/>
          <p:cNvSpPr/>
          <p:nvPr/>
        </p:nvSpPr>
        <p:spPr>
          <a:xfrm>
            <a:off x="793790" y="3678674"/>
            <a:ext cx="3543062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LinkedIn for employee names, titles, email patterns</a:t>
            </a:r>
            <a:endParaRPr b="0" i="0" sz="1500" u="none" cap="none" strike="noStrike"/>
          </a:p>
        </p:txBody>
      </p:sp>
      <p:sp>
        <p:nvSpPr>
          <p:cNvPr id="1108" name="Google Shape;1108;p99"/>
          <p:cNvSpPr/>
          <p:nvPr/>
        </p:nvSpPr>
        <p:spPr>
          <a:xfrm>
            <a:off x="793790" y="4306491"/>
            <a:ext cx="3543062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Shodan.io for exposed servers and services</a:t>
            </a:r>
            <a:endParaRPr b="0" i="0" sz="1500" u="none" cap="none" strike="noStrike"/>
          </a:p>
        </p:txBody>
      </p:sp>
      <p:sp>
        <p:nvSpPr>
          <p:cNvPr id="1109" name="Google Shape;1109;p99"/>
          <p:cNvSpPr/>
          <p:nvPr/>
        </p:nvSpPr>
        <p:spPr>
          <a:xfrm>
            <a:off x="793790" y="4934307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Port scanning with nmap</a:t>
            </a:r>
            <a:endParaRPr b="0" i="0" sz="1500" u="none" cap="none" strike="noStrike"/>
          </a:p>
        </p:txBody>
      </p:sp>
      <p:sp>
        <p:nvSpPr>
          <p:cNvPr id="1110" name="Google Shape;1110;p99"/>
          <p:cNvSpPr/>
          <p:nvPr/>
        </p:nvSpPr>
        <p:spPr>
          <a:xfrm>
            <a:off x="793790" y="5276850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WHOIS lookups, DNS enumeration</a:t>
            </a:r>
            <a:endParaRPr b="0" i="0" sz="1500" u="none" cap="none" strike="noStrike"/>
          </a:p>
        </p:txBody>
      </p:sp>
      <p:sp>
        <p:nvSpPr>
          <p:cNvPr id="1111" name="Google Shape;1111;p99"/>
          <p:cNvSpPr/>
          <p:nvPr/>
        </p:nvSpPr>
        <p:spPr>
          <a:xfrm>
            <a:off x="793790" y="5709523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1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Defensive actions:</a:t>
            </a:r>
            <a:endParaRPr b="0" i="0" sz="1500" u="none" cap="none" strike="noStrike"/>
          </a:p>
        </p:txBody>
      </p:sp>
      <p:sp>
        <p:nvSpPr>
          <p:cNvPr id="1112" name="Google Shape;1112;p99"/>
          <p:cNvSpPr/>
          <p:nvPr/>
        </p:nvSpPr>
        <p:spPr>
          <a:xfrm>
            <a:off x="793790" y="6142196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Minimise public information exposure</a:t>
            </a:r>
            <a:endParaRPr b="0" i="0" sz="1500" u="none" cap="none" strike="noStrike"/>
          </a:p>
        </p:txBody>
      </p:sp>
      <p:sp>
        <p:nvSpPr>
          <p:cNvPr id="1113" name="Google Shape;1113;p99"/>
          <p:cNvSpPr/>
          <p:nvPr/>
        </p:nvSpPr>
        <p:spPr>
          <a:xfrm>
            <a:off x="793790" y="6484739"/>
            <a:ext cx="3543062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Monitor for reconnaissance (IDS alerts on scans)</a:t>
            </a:r>
            <a:endParaRPr b="0" i="0" sz="1500" u="none" cap="none" strike="noStrike"/>
          </a:p>
        </p:txBody>
      </p:sp>
      <p:sp>
        <p:nvSpPr>
          <p:cNvPr id="1114" name="Google Shape;1114;p99"/>
          <p:cNvSpPr/>
          <p:nvPr/>
        </p:nvSpPr>
        <p:spPr>
          <a:xfrm>
            <a:off x="793790" y="7112556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Threat intelligence feeds</a:t>
            </a:r>
            <a:endParaRPr b="0" i="0" sz="1500" u="none" cap="none" strike="noStrike"/>
          </a:p>
        </p:txBody>
      </p:sp>
      <p:sp>
        <p:nvSpPr>
          <p:cNvPr id="1115" name="Google Shape;1115;p99"/>
          <p:cNvSpPr/>
          <p:nvPr/>
        </p:nvSpPr>
        <p:spPr>
          <a:xfrm>
            <a:off x="4814768" y="2153126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Weaponisation</a:t>
            </a:r>
            <a:endParaRPr b="0" i="0" sz="1850" u="none" cap="none" strike="noStrike"/>
          </a:p>
        </p:txBody>
      </p:sp>
      <p:sp>
        <p:nvSpPr>
          <p:cNvPr id="1116" name="Google Shape;1116;p99"/>
          <p:cNvSpPr/>
          <p:nvPr/>
        </p:nvSpPr>
        <p:spPr>
          <a:xfrm>
            <a:off x="4814768" y="2618184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1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Attacker activities:</a:t>
            </a:r>
            <a:endParaRPr b="0" i="0" sz="1500" u="none" cap="none" strike="noStrike"/>
          </a:p>
        </p:txBody>
      </p:sp>
      <p:sp>
        <p:nvSpPr>
          <p:cNvPr id="1117" name="Google Shape;1117;p99"/>
          <p:cNvSpPr/>
          <p:nvPr/>
        </p:nvSpPr>
        <p:spPr>
          <a:xfrm>
            <a:off x="4814768" y="3050858"/>
            <a:ext cx="3543062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Create malicious PDF exploiting known CVE</a:t>
            </a:r>
            <a:endParaRPr b="0" i="0" sz="1500" u="none" cap="none" strike="noStrike"/>
          </a:p>
        </p:txBody>
      </p:sp>
      <p:sp>
        <p:nvSpPr>
          <p:cNvPr id="1118" name="Google Shape;1118;p99"/>
          <p:cNvSpPr/>
          <p:nvPr/>
        </p:nvSpPr>
        <p:spPr>
          <a:xfrm>
            <a:off x="4814768" y="3678674"/>
            <a:ext cx="3543062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Clone legitimate website for phishing campaign</a:t>
            </a:r>
            <a:endParaRPr b="0" i="0" sz="1500" u="none" cap="none" strike="noStrike"/>
          </a:p>
        </p:txBody>
      </p:sp>
      <p:sp>
        <p:nvSpPr>
          <p:cNvPr id="1119" name="Google Shape;1119;p99"/>
          <p:cNvSpPr/>
          <p:nvPr/>
        </p:nvSpPr>
        <p:spPr>
          <a:xfrm>
            <a:off x="4814768" y="4306491"/>
            <a:ext cx="3543062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Write malware customised to target environment</a:t>
            </a:r>
            <a:endParaRPr b="0" i="0" sz="1500" u="none" cap="none" strike="noStrike"/>
          </a:p>
        </p:txBody>
      </p:sp>
      <p:sp>
        <p:nvSpPr>
          <p:cNvPr id="1120" name="Google Shape;1120;p99"/>
          <p:cNvSpPr/>
          <p:nvPr/>
        </p:nvSpPr>
        <p:spPr>
          <a:xfrm>
            <a:off x="4814768" y="4934307"/>
            <a:ext cx="3543062" cy="570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Test against antivirus to evade detection</a:t>
            </a:r>
            <a:endParaRPr b="0" i="0" sz="1500" u="none" cap="none" strike="noStrike"/>
          </a:p>
        </p:txBody>
      </p:sp>
      <p:sp>
        <p:nvSpPr>
          <p:cNvPr id="1121" name="Google Shape;1121;p99"/>
          <p:cNvSpPr/>
          <p:nvPr/>
        </p:nvSpPr>
        <p:spPr>
          <a:xfrm>
            <a:off x="4814768" y="5652254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None/>
            </a:pPr>
            <a:r>
              <a:rPr b="1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Defensive actions:</a:t>
            </a:r>
            <a:endParaRPr b="0" i="0" sz="1500" u="none" cap="none" strike="noStrike"/>
          </a:p>
        </p:txBody>
      </p:sp>
      <p:sp>
        <p:nvSpPr>
          <p:cNvPr id="1122" name="Google Shape;1122;p99"/>
          <p:cNvSpPr/>
          <p:nvPr/>
        </p:nvSpPr>
        <p:spPr>
          <a:xfrm>
            <a:off x="4814768" y="6084927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Patch vulnerabilities promptly</a:t>
            </a:r>
            <a:endParaRPr b="0" i="0" sz="1500" u="none" cap="none" strike="noStrike"/>
          </a:p>
        </p:txBody>
      </p:sp>
      <p:sp>
        <p:nvSpPr>
          <p:cNvPr id="1123" name="Google Shape;1123;p99"/>
          <p:cNvSpPr/>
          <p:nvPr/>
        </p:nvSpPr>
        <p:spPr>
          <a:xfrm>
            <a:off x="4814768" y="6427470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User awareness training on phishing</a:t>
            </a:r>
            <a:endParaRPr b="0" i="0" sz="1500" u="none" cap="none" strike="noStrike"/>
          </a:p>
        </p:txBody>
      </p:sp>
      <p:sp>
        <p:nvSpPr>
          <p:cNvPr id="1124" name="Google Shape;1124;p99"/>
          <p:cNvSpPr/>
          <p:nvPr/>
        </p:nvSpPr>
        <p:spPr>
          <a:xfrm>
            <a:off x="4814768" y="6770013"/>
            <a:ext cx="3543062" cy="285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00"/>
              <a:buFont typeface="Roboto"/>
              <a:buChar char="•"/>
            </a:pPr>
            <a:r>
              <a:rPr b="0" i="0" lang="en-US" sz="15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Threat intelligence on attacker tools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0"/>
          <p:cNvSpPr/>
          <p:nvPr/>
        </p:nvSpPr>
        <p:spPr>
          <a:xfrm>
            <a:off x="793790" y="778788"/>
            <a:ext cx="5387102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200"/>
              <a:buFont typeface="Roboto Slab"/>
              <a:buNone/>
            </a:pPr>
            <a:r>
              <a:rPr b="0" i="0" lang="en-US" sz="4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Kill Chain Stages 3-4</a:t>
            </a:r>
            <a:endParaRPr b="0" i="0" sz="4200" u="none" cap="none" strike="noStrike"/>
          </a:p>
        </p:txBody>
      </p:sp>
      <p:sp>
        <p:nvSpPr>
          <p:cNvPr id="1131" name="Google Shape;1131;p100"/>
          <p:cNvSpPr/>
          <p:nvPr/>
        </p:nvSpPr>
        <p:spPr>
          <a:xfrm>
            <a:off x="793790" y="1534001"/>
            <a:ext cx="2911197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Delivery &amp; Exploitation</a:t>
            </a:r>
            <a:endParaRPr b="0" i="0" sz="2100" u="none" cap="none" strike="noStrike"/>
          </a:p>
        </p:txBody>
      </p:sp>
      <p:sp>
        <p:nvSpPr>
          <p:cNvPr id="1132" name="Google Shape;1132;p100"/>
          <p:cNvSpPr/>
          <p:nvPr/>
        </p:nvSpPr>
        <p:spPr>
          <a:xfrm>
            <a:off x="793790" y="2382322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Delivery</a:t>
            </a:r>
            <a:endParaRPr b="0" i="0" sz="2100" u="none" cap="none" strike="noStrike"/>
          </a:p>
        </p:txBody>
      </p:sp>
      <p:sp>
        <p:nvSpPr>
          <p:cNvPr id="1133" name="Google Shape;1133;p100"/>
          <p:cNvSpPr/>
          <p:nvPr/>
        </p:nvSpPr>
        <p:spPr>
          <a:xfrm>
            <a:off x="793790" y="2923580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Attacker activities:</a:t>
            </a:r>
            <a:endParaRPr b="0" i="0" sz="1650" u="none" cap="none" strike="noStrike"/>
          </a:p>
        </p:txBody>
      </p:sp>
      <p:sp>
        <p:nvSpPr>
          <p:cNvPr id="1134" name="Google Shape;1134;p100"/>
          <p:cNvSpPr/>
          <p:nvPr/>
        </p:nvSpPr>
        <p:spPr>
          <a:xfrm>
            <a:off x="793790" y="3443883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Send phishing email with malicious attachment</a:t>
            </a:r>
            <a:endParaRPr b="0" i="0" sz="1650" u="none" cap="none" strike="noStrike"/>
          </a:p>
        </p:txBody>
      </p:sp>
      <p:sp>
        <p:nvSpPr>
          <p:cNvPr id="1135" name="Google Shape;1135;p100"/>
          <p:cNvSpPr/>
          <p:nvPr/>
        </p:nvSpPr>
        <p:spPr>
          <a:xfrm>
            <a:off x="793790" y="3851553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Watering hole attack (compromise site victim visits)</a:t>
            </a:r>
            <a:endParaRPr b="0" i="0" sz="1650" u="none" cap="none" strike="noStrike"/>
          </a:p>
        </p:txBody>
      </p:sp>
      <p:sp>
        <p:nvSpPr>
          <p:cNvPr id="1136" name="Google Shape;1136;p100"/>
          <p:cNvSpPr/>
          <p:nvPr/>
        </p:nvSpPr>
        <p:spPr>
          <a:xfrm>
            <a:off x="793790" y="4259223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USB drop in car park</a:t>
            </a:r>
            <a:endParaRPr b="0" i="0" sz="1650" u="none" cap="none" strike="noStrike"/>
          </a:p>
        </p:txBody>
      </p:sp>
      <p:sp>
        <p:nvSpPr>
          <p:cNvPr id="1137" name="Google Shape;1137;p100"/>
          <p:cNvSpPr/>
          <p:nvPr/>
        </p:nvSpPr>
        <p:spPr>
          <a:xfrm>
            <a:off x="793790" y="4666893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Malvertising (malicious advertisements)</a:t>
            </a:r>
            <a:endParaRPr b="0" i="0" sz="1650" u="none" cap="none" strike="noStrike"/>
          </a:p>
        </p:txBody>
      </p:sp>
      <p:sp>
        <p:nvSpPr>
          <p:cNvPr id="1138" name="Google Shape;1138;p100"/>
          <p:cNvSpPr/>
          <p:nvPr/>
        </p:nvSpPr>
        <p:spPr>
          <a:xfrm>
            <a:off x="793790" y="5187196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Defensive actions:</a:t>
            </a:r>
            <a:endParaRPr b="0" i="0" sz="1650" u="none" cap="none" strike="noStrike"/>
          </a:p>
        </p:txBody>
      </p:sp>
      <p:sp>
        <p:nvSpPr>
          <p:cNvPr id="1139" name="Google Shape;1139;p100"/>
          <p:cNvSpPr/>
          <p:nvPr/>
        </p:nvSpPr>
        <p:spPr>
          <a:xfrm>
            <a:off x="793790" y="5707499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Email filtering (spam, malware detection)</a:t>
            </a:r>
            <a:endParaRPr b="0" i="0" sz="1650" u="none" cap="none" strike="noStrike"/>
          </a:p>
        </p:txBody>
      </p:sp>
      <p:sp>
        <p:nvSpPr>
          <p:cNvPr id="1140" name="Google Shape;1140;p100"/>
          <p:cNvSpPr/>
          <p:nvPr/>
        </p:nvSpPr>
        <p:spPr>
          <a:xfrm>
            <a:off x="793790" y="6115169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Web proxies blocking known-bad sites</a:t>
            </a:r>
            <a:endParaRPr b="0" i="0" sz="1650" u="none" cap="none" strike="noStrike"/>
          </a:p>
        </p:txBody>
      </p:sp>
      <p:sp>
        <p:nvSpPr>
          <p:cNvPr id="1141" name="Google Shape;1141;p100"/>
          <p:cNvSpPr/>
          <p:nvPr/>
        </p:nvSpPr>
        <p:spPr>
          <a:xfrm>
            <a:off x="793790" y="6522839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USB port blocking policies</a:t>
            </a:r>
            <a:endParaRPr b="0" i="0" sz="1650" u="none" cap="none" strike="noStrike"/>
          </a:p>
        </p:txBody>
      </p:sp>
      <p:sp>
        <p:nvSpPr>
          <p:cNvPr id="1142" name="Google Shape;1142;p100"/>
          <p:cNvSpPr/>
          <p:nvPr/>
        </p:nvSpPr>
        <p:spPr>
          <a:xfrm>
            <a:off x="793790" y="6930509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Ad blockers and script controls</a:t>
            </a:r>
            <a:endParaRPr b="0" i="0" sz="1650" u="none" cap="none" strike="noStrike"/>
          </a:p>
        </p:txBody>
      </p:sp>
      <p:sp>
        <p:nvSpPr>
          <p:cNvPr id="1143" name="Google Shape;1143;p100"/>
          <p:cNvSpPr/>
          <p:nvPr/>
        </p:nvSpPr>
        <p:spPr>
          <a:xfrm>
            <a:off x="7585710" y="2382322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Exploitation</a:t>
            </a:r>
            <a:endParaRPr b="0" i="0" sz="2100" u="none" cap="none" strike="noStrike"/>
          </a:p>
        </p:txBody>
      </p:sp>
      <p:sp>
        <p:nvSpPr>
          <p:cNvPr id="1144" name="Google Shape;1144;p100"/>
          <p:cNvSpPr/>
          <p:nvPr/>
        </p:nvSpPr>
        <p:spPr>
          <a:xfrm>
            <a:off x="7585710" y="2923580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This is the "boom" moment where vulnerability is triggered.</a:t>
            </a:r>
            <a:endParaRPr b="0" i="0" sz="1650" u="none" cap="none" strike="noStrike"/>
          </a:p>
        </p:txBody>
      </p:sp>
      <p:sp>
        <p:nvSpPr>
          <p:cNvPr id="1145" name="Google Shape;1145;p100"/>
          <p:cNvSpPr/>
          <p:nvPr/>
        </p:nvSpPr>
        <p:spPr>
          <a:xfrm>
            <a:off x="7585710" y="3443883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Attacker activities:</a:t>
            </a:r>
            <a:endParaRPr b="0" i="0" sz="1650" u="none" cap="none" strike="noStrike"/>
          </a:p>
        </p:txBody>
      </p:sp>
      <p:sp>
        <p:nvSpPr>
          <p:cNvPr id="1146" name="Google Shape;1146;p100"/>
          <p:cNvSpPr/>
          <p:nvPr/>
        </p:nvSpPr>
        <p:spPr>
          <a:xfrm>
            <a:off x="7585710" y="3964186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User opens PDF → vulnerability triggered</a:t>
            </a:r>
            <a:endParaRPr b="0" i="0" sz="1650" u="none" cap="none" strike="noStrike"/>
          </a:p>
        </p:txBody>
      </p:sp>
      <p:sp>
        <p:nvSpPr>
          <p:cNvPr id="1147" name="Google Shape;1147;p100"/>
          <p:cNvSpPr/>
          <p:nvPr/>
        </p:nvSpPr>
        <p:spPr>
          <a:xfrm>
            <a:off x="7585710" y="4371856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Browser visits page → drive-by download</a:t>
            </a:r>
            <a:endParaRPr b="0" i="0" sz="1650" u="none" cap="none" strike="noStrike"/>
          </a:p>
        </p:txBody>
      </p:sp>
      <p:sp>
        <p:nvSpPr>
          <p:cNvPr id="1148" name="Google Shape;1148;p100"/>
          <p:cNvSpPr/>
          <p:nvPr/>
        </p:nvSpPr>
        <p:spPr>
          <a:xfrm>
            <a:off x="7585710" y="4779526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Code execution achieved</a:t>
            </a:r>
            <a:endParaRPr b="0" i="0" sz="1650" u="none" cap="none" strike="noStrike"/>
          </a:p>
        </p:txBody>
      </p:sp>
      <p:sp>
        <p:nvSpPr>
          <p:cNvPr id="1149" name="Google Shape;1149;p100"/>
          <p:cNvSpPr/>
          <p:nvPr/>
        </p:nvSpPr>
        <p:spPr>
          <a:xfrm>
            <a:off x="7585710" y="5299829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Defensive actions:</a:t>
            </a:r>
            <a:endParaRPr b="0" i="0" sz="1650" u="none" cap="none" strike="noStrike"/>
          </a:p>
        </p:txBody>
      </p:sp>
      <p:sp>
        <p:nvSpPr>
          <p:cNvPr id="1150" name="Google Shape;1150;p100"/>
          <p:cNvSpPr/>
          <p:nvPr/>
        </p:nvSpPr>
        <p:spPr>
          <a:xfrm>
            <a:off x="7585710" y="5820132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Endpoint protection (antivirus, EDR)</a:t>
            </a:r>
            <a:endParaRPr b="0" i="0" sz="1650" u="none" cap="none" strike="noStrike"/>
          </a:p>
        </p:txBody>
      </p:sp>
      <p:sp>
        <p:nvSpPr>
          <p:cNvPr id="1151" name="Google Shape;1151;p100"/>
          <p:cNvSpPr/>
          <p:nvPr/>
        </p:nvSpPr>
        <p:spPr>
          <a:xfrm>
            <a:off x="7585710" y="6227802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Disable macros by default</a:t>
            </a:r>
            <a:endParaRPr b="0" i="0" sz="1650" u="none" cap="none" strike="noStrike"/>
          </a:p>
        </p:txBody>
      </p:sp>
      <p:sp>
        <p:nvSpPr>
          <p:cNvPr id="1152" name="Google Shape;1152;p100"/>
          <p:cNvSpPr/>
          <p:nvPr/>
        </p:nvSpPr>
        <p:spPr>
          <a:xfrm>
            <a:off x="7585710" y="6635472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Memory protections (ASLR, DEP)</a:t>
            </a:r>
            <a:endParaRPr b="0" i="0" sz="1650" u="none" cap="none" strike="noStrike"/>
          </a:p>
        </p:txBody>
      </p:sp>
      <p:sp>
        <p:nvSpPr>
          <p:cNvPr id="1153" name="Google Shape;1153;p100"/>
          <p:cNvSpPr/>
          <p:nvPr/>
        </p:nvSpPr>
        <p:spPr>
          <a:xfrm>
            <a:off x="7585710" y="7043142"/>
            <a:ext cx="6258520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Char char="•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Application sandboxing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01"/>
          <p:cNvSpPr/>
          <p:nvPr/>
        </p:nvSpPr>
        <p:spPr>
          <a:xfrm>
            <a:off x="793790" y="840462"/>
            <a:ext cx="807886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Kill Chain Stage 5: Installation</a:t>
            </a:r>
            <a:endParaRPr b="0" i="0" sz="4450" u="none" cap="none" strike="noStrike"/>
          </a:p>
        </p:txBody>
      </p:sp>
      <p:sp>
        <p:nvSpPr>
          <p:cNvPr id="1160" name="Google Shape;1160;p101"/>
          <p:cNvSpPr/>
          <p:nvPr/>
        </p:nvSpPr>
        <p:spPr>
          <a:xfrm>
            <a:off x="793790" y="1639967"/>
            <a:ext cx="328719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Establishing Persistence</a:t>
            </a:r>
            <a:endParaRPr b="0" i="0" sz="2200" u="none" cap="none" strike="noStrike"/>
          </a:p>
        </p:txBody>
      </p:sp>
      <p:sp>
        <p:nvSpPr>
          <p:cNvPr id="1161" name="Google Shape;1161;p101"/>
          <p:cNvSpPr/>
          <p:nvPr/>
        </p:nvSpPr>
        <p:spPr>
          <a:xfrm>
            <a:off x="793790" y="233445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attacker has achieved code execution. Now they need to ensure they can come back even after system reboots or detection attempts.</a:t>
            </a:r>
            <a:endParaRPr b="0" i="0" sz="1750" u="none" cap="none" strike="noStrike"/>
          </a:p>
        </p:txBody>
      </p:sp>
      <p:sp>
        <p:nvSpPr>
          <p:cNvPr id="1162" name="Google Shape;1162;p101"/>
          <p:cNvSpPr/>
          <p:nvPr/>
        </p:nvSpPr>
        <p:spPr>
          <a:xfrm>
            <a:off x="793790" y="35422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Attacker Activities</a:t>
            </a:r>
            <a:endParaRPr b="0" i="0" sz="2200" u="none" cap="none" strike="noStrike"/>
          </a:p>
        </p:txBody>
      </p:sp>
      <p:sp>
        <p:nvSpPr>
          <p:cNvPr id="1163" name="Google Shape;1163;p101"/>
          <p:cNvSpPr/>
          <p:nvPr/>
        </p:nvSpPr>
        <p:spPr>
          <a:xfrm>
            <a:off x="793790" y="412337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Install backdoor or rootkit</a:t>
            </a:r>
            <a:endParaRPr b="0" i="0" sz="1750" u="none" cap="none" strike="noStrike"/>
          </a:p>
        </p:txBody>
      </p:sp>
      <p:sp>
        <p:nvSpPr>
          <p:cNvPr id="1164" name="Google Shape;1164;p101"/>
          <p:cNvSpPr/>
          <p:nvPr/>
        </p:nvSpPr>
        <p:spPr>
          <a:xfrm>
            <a:off x="793790" y="456557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Add malicious scripts to startup locations</a:t>
            </a:r>
            <a:endParaRPr b="0" i="0" sz="1750" u="none" cap="none" strike="noStrike"/>
          </a:p>
        </p:txBody>
      </p:sp>
      <p:sp>
        <p:nvSpPr>
          <p:cNvPr id="1165" name="Google Shape;1165;p101"/>
          <p:cNvSpPr/>
          <p:nvPr/>
        </p:nvSpPr>
        <p:spPr>
          <a:xfrm>
            <a:off x="793790" y="50077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Create scheduled tasks for regular execution</a:t>
            </a:r>
            <a:endParaRPr b="0" i="0" sz="1750" u="none" cap="none" strike="noStrike"/>
          </a:p>
        </p:txBody>
      </p:sp>
      <p:sp>
        <p:nvSpPr>
          <p:cNvPr id="1166" name="Google Shape;1166;p101"/>
          <p:cNvSpPr/>
          <p:nvPr/>
        </p:nvSpPr>
        <p:spPr>
          <a:xfrm>
            <a:off x="793790" y="544996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Modify system files and registries</a:t>
            </a:r>
            <a:endParaRPr b="0" i="0" sz="1750" u="none" cap="none" strike="noStrike"/>
          </a:p>
        </p:txBody>
      </p:sp>
      <p:sp>
        <p:nvSpPr>
          <p:cNvPr id="1167" name="Google Shape;1167;p101"/>
          <p:cNvSpPr/>
          <p:nvPr/>
        </p:nvSpPr>
        <p:spPr>
          <a:xfrm>
            <a:off x="793790" y="589216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Install remote access trojans (RATs)</a:t>
            </a:r>
            <a:endParaRPr b="0" i="0" sz="1750" u="none" cap="none" strike="noStrike"/>
          </a:p>
        </p:txBody>
      </p:sp>
      <p:sp>
        <p:nvSpPr>
          <p:cNvPr id="1168" name="Google Shape;1168;p101"/>
          <p:cNvSpPr/>
          <p:nvPr/>
        </p:nvSpPr>
        <p:spPr>
          <a:xfrm>
            <a:off x="793790" y="6459141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Goal: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Survive reboots, updates, and maintain long-term access</a:t>
            </a:r>
            <a:endParaRPr b="0" i="0" sz="1750" u="none" cap="none" strike="noStrike"/>
          </a:p>
        </p:txBody>
      </p:sp>
      <p:sp>
        <p:nvSpPr>
          <p:cNvPr id="1169" name="Google Shape;1169;p101"/>
          <p:cNvSpPr/>
          <p:nvPr/>
        </p:nvSpPr>
        <p:spPr>
          <a:xfrm>
            <a:off x="7599521" y="35422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Defensive Actions</a:t>
            </a:r>
            <a:endParaRPr b="0" i="0" sz="2200" u="none" cap="none" strike="noStrike"/>
          </a:p>
        </p:txBody>
      </p:sp>
      <p:sp>
        <p:nvSpPr>
          <p:cNvPr id="1170" name="Google Shape;1170;p101"/>
          <p:cNvSpPr/>
          <p:nvPr/>
        </p:nvSpPr>
        <p:spPr>
          <a:xfrm>
            <a:off x="7599521" y="412337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File integrity monitoring (detect unauthorised changes)</a:t>
            </a:r>
            <a:endParaRPr b="0" i="0" sz="1750" u="none" cap="none" strike="noStrike"/>
          </a:p>
        </p:txBody>
      </p:sp>
      <p:sp>
        <p:nvSpPr>
          <p:cNvPr id="1171" name="Google Shape;1171;p101"/>
          <p:cNvSpPr/>
          <p:nvPr/>
        </p:nvSpPr>
        <p:spPr>
          <a:xfrm>
            <a:off x="7599521" y="456557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Monitor startup locations and scheduled tasks</a:t>
            </a:r>
            <a:endParaRPr b="0" i="0" sz="1750" u="none" cap="none" strike="noStrike"/>
          </a:p>
        </p:txBody>
      </p:sp>
      <p:sp>
        <p:nvSpPr>
          <p:cNvPr id="1172" name="Google Shape;1172;p101"/>
          <p:cNvSpPr/>
          <p:nvPr/>
        </p:nvSpPr>
        <p:spPr>
          <a:xfrm>
            <a:off x="7599521" y="50077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Application whitelisting (only approved software runs)</a:t>
            </a:r>
            <a:endParaRPr b="0" i="0" sz="1750" u="none" cap="none" strike="noStrike"/>
          </a:p>
        </p:txBody>
      </p:sp>
      <p:sp>
        <p:nvSpPr>
          <p:cNvPr id="1173" name="Google Shape;1173;p101"/>
          <p:cNvSpPr/>
          <p:nvPr/>
        </p:nvSpPr>
        <p:spPr>
          <a:xfrm>
            <a:off x="7599521" y="544996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Regular baseline audits</a:t>
            </a:r>
            <a:endParaRPr b="0" i="0" sz="1750" u="none" cap="none" strike="noStrike"/>
          </a:p>
        </p:txBody>
      </p:sp>
      <p:sp>
        <p:nvSpPr>
          <p:cNvPr id="1174" name="Google Shape;1174;p101"/>
          <p:cNvSpPr/>
          <p:nvPr/>
        </p:nvSpPr>
        <p:spPr>
          <a:xfrm>
            <a:off x="7599521" y="589216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Endpoint Detection and Response (EDR)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02"/>
          <p:cNvSpPr/>
          <p:nvPr/>
        </p:nvSpPr>
        <p:spPr>
          <a:xfrm>
            <a:off x="793790" y="669369"/>
            <a:ext cx="5103614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Kill Chain Stages 6-7</a:t>
            </a:r>
            <a:endParaRPr b="0" i="0" sz="4000" u="none" cap="none" strike="noStrike"/>
          </a:p>
        </p:txBody>
      </p:sp>
      <p:sp>
        <p:nvSpPr>
          <p:cNvPr id="1181" name="Google Shape;1181;p102"/>
          <p:cNvSpPr/>
          <p:nvPr/>
        </p:nvSpPr>
        <p:spPr>
          <a:xfrm>
            <a:off x="793790" y="1380768"/>
            <a:ext cx="558617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Command &amp; Control and Actions on Objectives</a:t>
            </a:r>
            <a:endParaRPr b="0" i="0" sz="2000" u="none" cap="none" strike="noStrike"/>
          </a:p>
        </p:txBody>
      </p:sp>
      <p:sp>
        <p:nvSpPr>
          <p:cNvPr id="1182" name="Google Shape;1182;p102"/>
          <p:cNvSpPr/>
          <p:nvPr/>
        </p:nvSpPr>
        <p:spPr>
          <a:xfrm>
            <a:off x="793790" y="2158841"/>
            <a:ext cx="294417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Command &amp; Control (C2)</a:t>
            </a:r>
            <a:endParaRPr b="0" i="0" sz="2000" u="none" cap="none" strike="noStrike"/>
          </a:p>
        </p:txBody>
      </p:sp>
      <p:sp>
        <p:nvSpPr>
          <p:cNvPr id="1183" name="Google Shape;1183;p102"/>
          <p:cNvSpPr/>
          <p:nvPr/>
        </p:nvSpPr>
        <p:spPr>
          <a:xfrm>
            <a:off x="793790" y="2661404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Attacker activities:</a:t>
            </a:r>
            <a:endParaRPr b="0" i="0" sz="1600" u="none" cap="none" strike="noStrike"/>
          </a:p>
        </p:txBody>
      </p:sp>
      <p:sp>
        <p:nvSpPr>
          <p:cNvPr id="1184" name="Google Shape;1184;p102"/>
          <p:cNvSpPr/>
          <p:nvPr/>
        </p:nvSpPr>
        <p:spPr>
          <a:xfrm>
            <a:off x="793790" y="3136940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Malware connects to attacker's server</a:t>
            </a:r>
            <a:endParaRPr b="0" i="0" sz="1600" u="none" cap="none" strike="noStrike"/>
          </a:p>
        </p:txBody>
      </p:sp>
      <p:sp>
        <p:nvSpPr>
          <p:cNvPr id="1185" name="Google Shape;1185;p102"/>
          <p:cNvSpPr/>
          <p:nvPr/>
        </p:nvSpPr>
        <p:spPr>
          <a:xfrm>
            <a:off x="793790" y="3511510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Receives instructions, exfiltrates data</a:t>
            </a:r>
            <a:endParaRPr b="0" i="0" sz="1600" u="none" cap="none" strike="noStrike"/>
          </a:p>
        </p:txBody>
      </p:sp>
      <p:sp>
        <p:nvSpPr>
          <p:cNvPr id="1186" name="Google Shape;1186;p102"/>
          <p:cNvSpPr/>
          <p:nvPr/>
        </p:nvSpPr>
        <p:spPr>
          <a:xfrm>
            <a:off x="793790" y="3886081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Often uses DNS or HTTP to blend in with normal traffic</a:t>
            </a:r>
            <a:endParaRPr b="0" i="0" sz="1600" u="none" cap="none" strike="noStrike"/>
          </a:p>
        </p:txBody>
      </p:sp>
      <p:sp>
        <p:nvSpPr>
          <p:cNvPr id="1187" name="Google Shape;1187;p102"/>
          <p:cNvSpPr/>
          <p:nvPr/>
        </p:nvSpPr>
        <p:spPr>
          <a:xfrm>
            <a:off x="793790" y="4260652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Establishes encrypted channels</a:t>
            </a:r>
            <a:endParaRPr b="0" i="0" sz="1600" u="none" cap="none" strike="noStrike"/>
          </a:p>
        </p:txBody>
      </p:sp>
      <p:sp>
        <p:nvSpPr>
          <p:cNvPr id="1188" name="Google Shape;1188;p102"/>
          <p:cNvSpPr/>
          <p:nvPr/>
        </p:nvSpPr>
        <p:spPr>
          <a:xfrm>
            <a:off x="793790" y="4736187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Defensive actions:</a:t>
            </a:r>
            <a:endParaRPr b="0" i="0" sz="1600" u="none" cap="none" strike="noStrike"/>
          </a:p>
        </p:txBody>
      </p:sp>
      <p:sp>
        <p:nvSpPr>
          <p:cNvPr id="1189" name="Google Shape;1189;p102"/>
          <p:cNvSpPr/>
          <p:nvPr/>
        </p:nvSpPr>
        <p:spPr>
          <a:xfrm>
            <a:off x="793790" y="5211723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Firewall outbound rules (default deny)</a:t>
            </a:r>
            <a:endParaRPr b="0" i="0" sz="1600" u="none" cap="none" strike="noStrike"/>
          </a:p>
        </p:txBody>
      </p:sp>
      <p:sp>
        <p:nvSpPr>
          <p:cNvPr id="1190" name="Google Shape;1190;p102"/>
          <p:cNvSpPr/>
          <p:nvPr/>
        </p:nvSpPr>
        <p:spPr>
          <a:xfrm>
            <a:off x="793790" y="5586293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DNS monitoring for suspicious domains</a:t>
            </a:r>
            <a:endParaRPr b="0" i="0" sz="1600" u="none" cap="none" strike="noStrike"/>
          </a:p>
        </p:txBody>
      </p:sp>
      <p:sp>
        <p:nvSpPr>
          <p:cNvPr id="1191" name="Google Shape;1191;p102"/>
          <p:cNvSpPr/>
          <p:nvPr/>
        </p:nvSpPr>
        <p:spPr>
          <a:xfrm>
            <a:off x="793790" y="5960864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Network traffic analysis</a:t>
            </a:r>
            <a:endParaRPr b="0" i="0" sz="1600" u="none" cap="none" strike="noStrike"/>
          </a:p>
        </p:txBody>
      </p:sp>
      <p:sp>
        <p:nvSpPr>
          <p:cNvPr id="1192" name="Google Shape;1192;p102"/>
          <p:cNvSpPr/>
          <p:nvPr/>
        </p:nvSpPr>
        <p:spPr>
          <a:xfrm>
            <a:off x="793790" y="6335435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Data Loss Prevention (DLP)</a:t>
            </a:r>
            <a:endParaRPr b="0" i="0" sz="1600" u="none" cap="none" strike="noStrike"/>
          </a:p>
        </p:txBody>
      </p:sp>
      <p:sp>
        <p:nvSpPr>
          <p:cNvPr id="1193" name="Google Shape;1193;p102"/>
          <p:cNvSpPr/>
          <p:nvPr/>
        </p:nvSpPr>
        <p:spPr>
          <a:xfrm>
            <a:off x="7571780" y="2158841"/>
            <a:ext cx="2585442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000"/>
              <a:buFont typeface="Roboto Slab"/>
              <a:buNone/>
            </a:pPr>
            <a:r>
              <a:rPr b="0" i="0" lang="en-US" sz="2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Actions on Objectives</a:t>
            </a:r>
            <a:endParaRPr b="0" i="0" sz="2000" u="none" cap="none" strike="noStrike"/>
          </a:p>
        </p:txBody>
      </p:sp>
      <p:sp>
        <p:nvSpPr>
          <p:cNvPr id="1194" name="Google Shape;1194;p102"/>
          <p:cNvSpPr/>
          <p:nvPr/>
        </p:nvSpPr>
        <p:spPr>
          <a:xfrm>
            <a:off x="7571780" y="2661404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This is why they came — the attacker's end goal.</a:t>
            </a:r>
            <a:endParaRPr b="0" i="0" sz="1600" u="none" cap="none" strike="noStrike"/>
          </a:p>
        </p:txBody>
      </p:sp>
      <p:sp>
        <p:nvSpPr>
          <p:cNvPr id="1195" name="Google Shape;1195;p102"/>
          <p:cNvSpPr/>
          <p:nvPr/>
        </p:nvSpPr>
        <p:spPr>
          <a:xfrm>
            <a:off x="7571780" y="3136940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Attacker activities:</a:t>
            </a:r>
            <a:endParaRPr b="0" i="0" sz="1600" u="none" cap="none" strike="noStrike"/>
          </a:p>
        </p:txBody>
      </p:sp>
      <p:sp>
        <p:nvSpPr>
          <p:cNvPr id="1196" name="Google Shape;1196;p102"/>
          <p:cNvSpPr/>
          <p:nvPr/>
        </p:nvSpPr>
        <p:spPr>
          <a:xfrm>
            <a:off x="7571780" y="3612475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Steal database (espionage)</a:t>
            </a:r>
            <a:endParaRPr b="0" i="0" sz="1600" u="none" cap="none" strike="noStrike"/>
          </a:p>
        </p:txBody>
      </p:sp>
      <p:sp>
        <p:nvSpPr>
          <p:cNvPr id="1197" name="Google Shape;1197;p102"/>
          <p:cNvSpPr/>
          <p:nvPr/>
        </p:nvSpPr>
        <p:spPr>
          <a:xfrm>
            <a:off x="7571780" y="3987046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Encrypt files (ransomware)</a:t>
            </a:r>
            <a:endParaRPr b="0" i="0" sz="1600" u="none" cap="none" strike="noStrike"/>
          </a:p>
        </p:txBody>
      </p:sp>
      <p:sp>
        <p:nvSpPr>
          <p:cNvPr id="1198" name="Google Shape;1198;p102"/>
          <p:cNvSpPr/>
          <p:nvPr/>
        </p:nvSpPr>
        <p:spPr>
          <a:xfrm>
            <a:off x="7571780" y="4361617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Delete backups</a:t>
            </a:r>
            <a:endParaRPr b="0" i="0" sz="1600" u="none" cap="none" strike="noStrike"/>
          </a:p>
        </p:txBody>
      </p:sp>
      <p:sp>
        <p:nvSpPr>
          <p:cNvPr id="1199" name="Google Shape;1199;p102"/>
          <p:cNvSpPr/>
          <p:nvPr/>
        </p:nvSpPr>
        <p:spPr>
          <a:xfrm>
            <a:off x="7571780" y="4736187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Pivot to other systems</a:t>
            </a:r>
            <a:endParaRPr b="0" i="0" sz="1600" u="none" cap="none" strike="noStrike"/>
          </a:p>
        </p:txBody>
      </p:sp>
      <p:sp>
        <p:nvSpPr>
          <p:cNvPr id="1200" name="Google Shape;1200;p102"/>
          <p:cNvSpPr/>
          <p:nvPr/>
        </p:nvSpPr>
        <p:spPr>
          <a:xfrm>
            <a:off x="7571780" y="5110758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Install cryptominers</a:t>
            </a:r>
            <a:endParaRPr b="0" i="0" sz="1600" u="none" cap="none" strike="noStrike"/>
          </a:p>
        </p:txBody>
      </p:sp>
      <p:sp>
        <p:nvSpPr>
          <p:cNvPr id="1201" name="Google Shape;1201;p102"/>
          <p:cNvSpPr/>
          <p:nvPr/>
        </p:nvSpPr>
        <p:spPr>
          <a:xfrm>
            <a:off x="7571780" y="5586293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Defensive actions:</a:t>
            </a:r>
            <a:endParaRPr b="0" i="0" sz="1600" u="none" cap="none" strike="noStrike"/>
          </a:p>
        </p:txBody>
      </p:sp>
      <p:sp>
        <p:nvSpPr>
          <p:cNvPr id="1202" name="Google Shape;1202;p102"/>
          <p:cNvSpPr/>
          <p:nvPr/>
        </p:nvSpPr>
        <p:spPr>
          <a:xfrm>
            <a:off x="7571780" y="6061829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Network segmentation (limit lateral movement)</a:t>
            </a:r>
            <a:endParaRPr b="0" i="0" sz="1600" u="none" cap="none" strike="noStrike"/>
          </a:p>
        </p:txBody>
      </p:sp>
      <p:sp>
        <p:nvSpPr>
          <p:cNvPr id="1203" name="Google Shape;1203;p102"/>
          <p:cNvSpPr/>
          <p:nvPr/>
        </p:nvSpPr>
        <p:spPr>
          <a:xfrm>
            <a:off x="7571780" y="6436400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Offline backups</a:t>
            </a:r>
            <a:endParaRPr b="0" i="0" sz="1600" u="none" cap="none" strike="noStrike"/>
          </a:p>
        </p:txBody>
      </p:sp>
      <p:sp>
        <p:nvSpPr>
          <p:cNvPr id="1204" name="Google Shape;1204;p102"/>
          <p:cNvSpPr/>
          <p:nvPr/>
        </p:nvSpPr>
        <p:spPr>
          <a:xfrm>
            <a:off x="7571780" y="6810970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Least privilege access</a:t>
            </a:r>
            <a:endParaRPr b="0" i="0" sz="1600" u="none" cap="none" strike="noStrike"/>
          </a:p>
        </p:txBody>
      </p:sp>
      <p:sp>
        <p:nvSpPr>
          <p:cNvPr id="1205" name="Google Shape;1205;p102"/>
          <p:cNvSpPr/>
          <p:nvPr/>
        </p:nvSpPr>
        <p:spPr>
          <a:xfrm>
            <a:off x="7571780" y="7185541"/>
            <a:ext cx="627245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Char char="•"/>
            </a:pPr>
            <a:r>
              <a:rPr b="0" i="0" lang="en-US" sz="16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Incident response plan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1" name="Google Shape;121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03"/>
          <p:cNvSpPr/>
          <p:nvPr/>
        </p:nvSpPr>
        <p:spPr>
          <a:xfrm>
            <a:off x="793790" y="2706648"/>
            <a:ext cx="1496020" cy="426244"/>
          </a:xfrm>
          <a:prstGeom prst="roundRect">
            <a:avLst>
              <a:gd fmla="val 6386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3" name="Google Shape;121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878" y="2829044"/>
            <a:ext cx="181451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03"/>
          <p:cNvSpPr/>
          <p:nvPr/>
        </p:nvSpPr>
        <p:spPr>
          <a:xfrm>
            <a:off x="1202055" y="2774633"/>
            <a:ext cx="95166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CHAPTER 7</a:t>
            </a:r>
            <a:endParaRPr b="0" i="0" sz="1400" u="none" cap="none" strike="noStrike"/>
          </a:p>
        </p:txBody>
      </p:sp>
      <p:sp>
        <p:nvSpPr>
          <p:cNvPr id="1215" name="Google Shape;1215;p103"/>
          <p:cNvSpPr/>
          <p:nvPr/>
        </p:nvSpPr>
        <p:spPr>
          <a:xfrm>
            <a:off x="793790" y="3223617"/>
            <a:ext cx="7556421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150"/>
              <a:buFont typeface="Roboto Slab"/>
              <a:buNone/>
            </a:pPr>
            <a:r>
              <a:rPr b="0" i="0" lang="en-US" sz="61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Law and Ethics</a:t>
            </a:r>
            <a:endParaRPr b="0" i="0" sz="6150" u="none" cap="none" strike="noStrike"/>
          </a:p>
        </p:txBody>
      </p:sp>
      <p:sp>
        <p:nvSpPr>
          <p:cNvPr id="1216" name="Google Shape;1216;p103"/>
          <p:cNvSpPr/>
          <p:nvPr/>
        </p:nvSpPr>
        <p:spPr>
          <a:xfrm>
            <a:off x="793790" y="454199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Legal and ethical boundaries</a:t>
            </a:r>
            <a:endParaRPr b="0" i="0" sz="1750" u="none" cap="none" strike="noStrike"/>
          </a:p>
        </p:txBody>
      </p:sp>
      <p:sp>
        <p:nvSpPr>
          <p:cNvPr id="1217" name="Google Shape;1217;p103"/>
          <p:cNvSpPr/>
          <p:nvPr/>
        </p:nvSpPr>
        <p:spPr>
          <a:xfrm>
            <a:off x="793790" y="516005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South African context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88" y="1198959"/>
            <a:ext cx="4919305" cy="583156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9"/>
          <p:cNvSpPr/>
          <p:nvPr/>
        </p:nvSpPr>
        <p:spPr>
          <a:xfrm>
            <a:off x="6280190" y="2526506"/>
            <a:ext cx="1496020" cy="426244"/>
          </a:xfrm>
          <a:prstGeom prst="roundRect">
            <a:avLst>
              <a:gd fmla="val 6386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3" name="Google Shape;25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6278" y="2648903"/>
            <a:ext cx="181451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9"/>
          <p:cNvSpPr/>
          <p:nvPr/>
        </p:nvSpPr>
        <p:spPr>
          <a:xfrm>
            <a:off x="6688455" y="2594491"/>
            <a:ext cx="951667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CHAPTER 1</a:t>
            </a:r>
            <a:endParaRPr b="0" i="0" sz="1400" u="none" cap="none" strike="noStrike"/>
          </a:p>
        </p:txBody>
      </p:sp>
      <p:sp>
        <p:nvSpPr>
          <p:cNvPr id="255" name="Google Shape;255;p59"/>
          <p:cNvSpPr/>
          <p:nvPr/>
        </p:nvSpPr>
        <p:spPr>
          <a:xfrm>
            <a:off x="6280200" y="3043475"/>
            <a:ext cx="75564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6150"/>
              <a:buFont typeface="Roboto Slab"/>
              <a:buNone/>
            </a:pPr>
            <a:r>
              <a:rPr b="0" i="0" lang="en-US" sz="61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Linux</a:t>
            </a:r>
            <a:endParaRPr b="0" i="0" sz="6150" u="none" cap="none" strike="noStrike"/>
          </a:p>
        </p:txBody>
      </p:sp>
      <p:sp>
        <p:nvSpPr>
          <p:cNvPr id="256" name="Google Shape;256;p59"/>
          <p:cNvSpPr/>
          <p:nvPr/>
        </p:nvSpPr>
        <p:spPr>
          <a:xfrm>
            <a:off x="6280190" y="534007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04"/>
          <p:cNvSpPr/>
          <p:nvPr/>
        </p:nvSpPr>
        <p:spPr>
          <a:xfrm>
            <a:off x="793790" y="776883"/>
            <a:ext cx="745152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Authorisation Is Everything</a:t>
            </a:r>
            <a:endParaRPr b="0" i="0" sz="4450" u="none" cap="none" strike="noStrike"/>
          </a:p>
        </p:txBody>
      </p:sp>
      <p:sp>
        <p:nvSpPr>
          <p:cNvPr id="1224" name="Google Shape;1224;p104"/>
          <p:cNvSpPr/>
          <p:nvPr/>
        </p:nvSpPr>
        <p:spPr>
          <a:xfrm>
            <a:off x="793790" y="15763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Intent Is Not Enough</a:t>
            </a:r>
            <a:endParaRPr b="0" i="0" sz="2200" u="none" cap="none" strike="noStrike"/>
          </a:p>
        </p:txBody>
      </p:sp>
      <p:sp>
        <p:nvSpPr>
          <p:cNvPr id="1225" name="Google Shape;1225;p104"/>
          <p:cNvSpPr/>
          <p:nvPr/>
        </p:nvSpPr>
        <p:spPr>
          <a:xfrm>
            <a:off x="793790" y="2497693"/>
            <a:ext cx="283523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❌</a:t>
            </a: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 Illegal Scenarios</a:t>
            </a:r>
            <a:endParaRPr b="0" i="0" sz="2200" u="none" cap="none" strike="noStrike"/>
          </a:p>
        </p:txBody>
      </p:sp>
      <p:pic>
        <p:nvPicPr>
          <p:cNvPr descr="preencoded.png" id="1226" name="Google Shape;122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114794"/>
            <a:ext cx="6244709" cy="145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04"/>
          <p:cNvSpPr/>
          <p:nvPr/>
        </p:nvSpPr>
        <p:spPr>
          <a:xfrm>
            <a:off x="1020604" y="3341608"/>
            <a:ext cx="579108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"I found a vulnerability in my university portal, so I accessed other students' grades to prove it's real"</a:t>
            </a:r>
            <a:endParaRPr b="0" i="0" sz="1750" u="none" cap="none" strike="noStrike"/>
          </a:p>
        </p:txBody>
      </p:sp>
      <p:pic>
        <p:nvPicPr>
          <p:cNvPr descr="preencoded.png" id="1228" name="Google Shape;1228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793218"/>
            <a:ext cx="6244709" cy="1088708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04"/>
          <p:cNvSpPr/>
          <p:nvPr/>
        </p:nvSpPr>
        <p:spPr>
          <a:xfrm>
            <a:off x="1020604" y="5020032"/>
            <a:ext cx="579108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"I only scanned for open ports, I didn't exploit anything"</a:t>
            </a:r>
            <a:endParaRPr b="0" i="0" sz="1750" u="none" cap="none" strike="noStrike"/>
          </a:p>
        </p:txBody>
      </p:sp>
      <p:pic>
        <p:nvPicPr>
          <p:cNvPr descr="preencoded.png" id="1230" name="Google Shape;123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6108740"/>
            <a:ext cx="6244709" cy="10887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04"/>
          <p:cNvSpPr/>
          <p:nvPr/>
        </p:nvSpPr>
        <p:spPr>
          <a:xfrm>
            <a:off x="1020604" y="6335554"/>
            <a:ext cx="579108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"I meant to help, not harm"</a:t>
            </a:r>
            <a:endParaRPr b="0" i="0" sz="1750" u="none" cap="none" strike="noStrike"/>
          </a:p>
        </p:txBody>
      </p:sp>
      <p:sp>
        <p:nvSpPr>
          <p:cNvPr id="1232" name="Google Shape;1232;p104"/>
          <p:cNvSpPr/>
          <p:nvPr/>
        </p:nvSpPr>
        <p:spPr>
          <a:xfrm>
            <a:off x="7599521" y="2497693"/>
            <a:ext cx="283523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✅</a:t>
            </a: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 Legal Scenario</a:t>
            </a:r>
            <a:endParaRPr b="0" i="0" sz="2200" u="none" cap="none" strike="noStrike"/>
          </a:p>
        </p:txBody>
      </p:sp>
      <p:sp>
        <p:nvSpPr>
          <p:cNvPr id="1233" name="Google Shape;1233;p104"/>
          <p:cNvSpPr/>
          <p:nvPr/>
        </p:nvSpPr>
        <p:spPr>
          <a:xfrm>
            <a:off x="7599521" y="3114794"/>
            <a:ext cx="6244709" cy="1603296"/>
          </a:xfrm>
          <a:prstGeom prst="roundRect">
            <a:avLst>
              <a:gd fmla="val 9125" name="adj"/>
            </a:avLst>
          </a:prstGeom>
          <a:solidFill>
            <a:srgbClr val="202733"/>
          </a:solidFill>
          <a:ln cap="flat" cmpd="sng" w="30475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4" name="Google Shape;1234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9041" y="3114794"/>
            <a:ext cx="121920" cy="160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04"/>
          <p:cNvSpPr/>
          <p:nvPr/>
        </p:nvSpPr>
        <p:spPr>
          <a:xfrm>
            <a:off x="7948255" y="3372088"/>
            <a:ext cx="563868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"I obtained written permission, followed the defined scope, tested only authorised systems, and reported findings properly through the approved channel"</a:t>
            </a:r>
            <a:endParaRPr b="0" i="0" sz="1750" u="none" cap="none" strike="noStrike"/>
          </a:p>
        </p:txBody>
      </p:sp>
      <p:pic>
        <p:nvPicPr>
          <p:cNvPr descr="preencoded.png" id="1236" name="Google Shape;1236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6335" y="5317331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04"/>
          <p:cNvSpPr/>
          <p:nvPr/>
        </p:nvSpPr>
        <p:spPr>
          <a:xfrm>
            <a:off x="8336637" y="5256728"/>
            <a:ext cx="528077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law cares about authorisation, not intent. Good intentions don't prevent criminal prosecution.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5"/>
          <p:cNvSpPr/>
          <p:nvPr/>
        </p:nvSpPr>
        <p:spPr>
          <a:xfrm>
            <a:off x="793790" y="632222"/>
            <a:ext cx="859024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South African Legal Framework</a:t>
            </a:r>
            <a:endParaRPr b="0" i="0" sz="4450" u="none" cap="none" strike="noStrike"/>
          </a:p>
        </p:txBody>
      </p:sp>
      <p:sp>
        <p:nvSpPr>
          <p:cNvPr id="1244" name="Google Shape;1244;p105"/>
          <p:cNvSpPr/>
          <p:nvPr/>
        </p:nvSpPr>
        <p:spPr>
          <a:xfrm>
            <a:off x="793790" y="1907977"/>
            <a:ext cx="35923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Cybercrimes Act 19 of 2020</a:t>
            </a:r>
            <a:endParaRPr b="0" i="0" sz="2200" u="none" cap="none" strike="noStrike"/>
          </a:p>
        </p:txBody>
      </p:sp>
      <p:sp>
        <p:nvSpPr>
          <p:cNvPr id="1245" name="Google Shape;1245;p105"/>
          <p:cNvSpPr/>
          <p:nvPr/>
        </p:nvSpPr>
        <p:spPr>
          <a:xfrm>
            <a:off x="793790" y="248912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Key offences:</a:t>
            </a:r>
            <a:endParaRPr b="0" i="0" sz="1750" u="none" cap="none" strike="noStrike"/>
          </a:p>
        </p:txBody>
      </p:sp>
      <p:sp>
        <p:nvSpPr>
          <p:cNvPr id="1246" name="Google Shape;1246;p105"/>
          <p:cNvSpPr/>
          <p:nvPr/>
        </p:nvSpPr>
        <p:spPr>
          <a:xfrm>
            <a:off x="793790" y="305609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Unlawful access to computer systems</a:t>
            </a:r>
            <a:endParaRPr b="0" i="0" sz="1750" u="none" cap="none" strike="noStrike"/>
          </a:p>
        </p:txBody>
      </p:sp>
      <p:sp>
        <p:nvSpPr>
          <p:cNvPr id="1247" name="Google Shape;1247;p105"/>
          <p:cNvSpPr/>
          <p:nvPr/>
        </p:nvSpPr>
        <p:spPr>
          <a:xfrm>
            <a:off x="793790" y="349829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Unlawful interception of data</a:t>
            </a:r>
            <a:endParaRPr b="0" i="0" sz="1750" u="none" cap="none" strike="noStrike"/>
          </a:p>
        </p:txBody>
      </p:sp>
      <p:sp>
        <p:nvSpPr>
          <p:cNvPr id="1248" name="Google Shape;1248;p105"/>
          <p:cNvSpPr/>
          <p:nvPr/>
        </p:nvSpPr>
        <p:spPr>
          <a:xfrm>
            <a:off x="793790" y="394049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Data interference (modification/deletion)</a:t>
            </a:r>
            <a:endParaRPr b="0" i="0" sz="1750" u="none" cap="none" strike="noStrike"/>
          </a:p>
        </p:txBody>
      </p:sp>
      <p:sp>
        <p:nvSpPr>
          <p:cNvPr id="1249" name="Google Shape;1249;p105"/>
          <p:cNvSpPr/>
          <p:nvPr/>
        </p:nvSpPr>
        <p:spPr>
          <a:xfrm>
            <a:off x="793790" y="438269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System interference (disruption of services)</a:t>
            </a:r>
            <a:endParaRPr b="0" i="0" sz="1750" u="none" cap="none" strike="noStrike"/>
          </a:p>
        </p:txBody>
      </p:sp>
      <p:sp>
        <p:nvSpPr>
          <p:cNvPr id="1250" name="Google Shape;1250;p105"/>
          <p:cNvSpPr/>
          <p:nvPr/>
        </p:nvSpPr>
        <p:spPr>
          <a:xfrm>
            <a:off x="793790" y="482488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Possession of hacking tools with criminal intent</a:t>
            </a:r>
            <a:endParaRPr b="0" i="0" sz="1750" u="none" cap="none" strike="noStrike"/>
          </a:p>
        </p:txBody>
      </p:sp>
      <p:sp>
        <p:nvSpPr>
          <p:cNvPr id="1251" name="Google Shape;1251;p105"/>
          <p:cNvSpPr/>
          <p:nvPr/>
        </p:nvSpPr>
        <p:spPr>
          <a:xfrm>
            <a:off x="793790" y="5391864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Penalties: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Heavy fines and/or imprisonment up to 15 years for serious offences</a:t>
            </a:r>
            <a:endParaRPr b="0" i="0" sz="1750" u="none" cap="none" strike="noStrike"/>
          </a:p>
        </p:txBody>
      </p:sp>
      <p:sp>
        <p:nvSpPr>
          <p:cNvPr id="1252" name="Google Shape;1252;p105"/>
          <p:cNvSpPr/>
          <p:nvPr/>
        </p:nvSpPr>
        <p:spPr>
          <a:xfrm>
            <a:off x="7599521" y="1907977"/>
            <a:ext cx="624470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POPIA (Protection of Personal Information Act)</a:t>
            </a:r>
            <a:endParaRPr b="0" i="0" sz="2200" u="none" cap="none" strike="noStrike"/>
          </a:p>
        </p:txBody>
      </p:sp>
      <p:sp>
        <p:nvSpPr>
          <p:cNvPr id="1253" name="Google Shape;1253;p105"/>
          <p:cNvSpPr/>
          <p:nvPr/>
        </p:nvSpPr>
        <p:spPr>
          <a:xfrm>
            <a:off x="7599521" y="284345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Key requirements:</a:t>
            </a:r>
            <a:endParaRPr b="0" i="0" sz="1750" u="none" cap="none" strike="noStrike"/>
          </a:p>
        </p:txBody>
      </p:sp>
      <p:sp>
        <p:nvSpPr>
          <p:cNvPr id="1254" name="Google Shape;1254;p105"/>
          <p:cNvSpPr/>
          <p:nvPr/>
        </p:nvSpPr>
        <p:spPr>
          <a:xfrm>
            <a:off x="7599521" y="341042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Must have lawful basis to process personal data</a:t>
            </a:r>
            <a:endParaRPr b="0" i="0" sz="1750" u="none" cap="none" strike="noStrike"/>
          </a:p>
        </p:txBody>
      </p:sp>
      <p:sp>
        <p:nvSpPr>
          <p:cNvPr id="1255" name="Google Shape;1255;p105"/>
          <p:cNvSpPr/>
          <p:nvPr/>
        </p:nvSpPr>
        <p:spPr>
          <a:xfrm>
            <a:off x="7599521" y="385262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Must implement adequate security measures</a:t>
            </a:r>
            <a:endParaRPr b="0" i="0" sz="1750" u="none" cap="none" strike="noStrike"/>
          </a:p>
        </p:txBody>
      </p:sp>
      <p:sp>
        <p:nvSpPr>
          <p:cNvPr id="1256" name="Google Shape;1256;p105"/>
          <p:cNvSpPr/>
          <p:nvPr/>
        </p:nvSpPr>
        <p:spPr>
          <a:xfrm>
            <a:off x="7599521" y="429482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Data subjects have rights to access and deletion</a:t>
            </a:r>
            <a:endParaRPr b="0" i="0" sz="1750" u="none" cap="none" strike="noStrike"/>
          </a:p>
        </p:txBody>
      </p:sp>
      <p:sp>
        <p:nvSpPr>
          <p:cNvPr id="1257" name="Google Shape;1257;p105"/>
          <p:cNvSpPr/>
          <p:nvPr/>
        </p:nvSpPr>
        <p:spPr>
          <a:xfrm>
            <a:off x="7599521" y="473702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Breach notification requirements</a:t>
            </a:r>
            <a:endParaRPr b="0" i="0" sz="1750" u="none" cap="none" strike="noStrike"/>
          </a:p>
        </p:txBody>
      </p:sp>
      <p:sp>
        <p:nvSpPr>
          <p:cNvPr id="1258" name="Google Shape;1258;p105"/>
          <p:cNvSpPr/>
          <p:nvPr/>
        </p:nvSpPr>
        <p:spPr>
          <a:xfrm>
            <a:off x="7599521" y="5326737"/>
            <a:ext cx="41787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Security Research Implications</a:t>
            </a:r>
            <a:endParaRPr b="0" i="0" sz="2200" u="none" cap="none" strike="noStrike"/>
          </a:p>
        </p:txBody>
      </p:sp>
      <p:sp>
        <p:nvSpPr>
          <p:cNvPr id="1259" name="Google Shape;1259;p105"/>
          <p:cNvSpPr/>
          <p:nvPr/>
        </p:nvSpPr>
        <p:spPr>
          <a:xfrm>
            <a:off x="7599521" y="590788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Testing without permission = criminal offence</a:t>
            </a:r>
            <a:endParaRPr b="0" i="0" sz="1750" u="none" cap="none" strike="noStrike"/>
          </a:p>
        </p:txBody>
      </p:sp>
      <p:sp>
        <p:nvSpPr>
          <p:cNvPr id="1260" name="Google Shape;1260;p105"/>
          <p:cNvSpPr/>
          <p:nvPr/>
        </p:nvSpPr>
        <p:spPr>
          <a:xfrm>
            <a:off x="7599521" y="635007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Viewing user data during test = potential POPIA breach</a:t>
            </a:r>
            <a:endParaRPr b="0" i="0" sz="1750" u="none" cap="none" strike="noStrike"/>
          </a:p>
        </p:txBody>
      </p:sp>
      <p:sp>
        <p:nvSpPr>
          <p:cNvPr id="1261" name="Google Shape;1261;p105"/>
          <p:cNvSpPr/>
          <p:nvPr/>
        </p:nvSpPr>
        <p:spPr>
          <a:xfrm>
            <a:off x="7599521" y="679227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Best practice: Proof of concept without touching real user data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6"/>
          <p:cNvSpPr/>
          <p:nvPr/>
        </p:nvSpPr>
        <p:spPr>
          <a:xfrm>
            <a:off x="793790" y="754057"/>
            <a:ext cx="4915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550"/>
              <a:buFont typeface="Roboto Slab"/>
              <a:buNone/>
            </a:pPr>
            <a:r>
              <a:rPr b="0" i="0" lang="en-US" sz="35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Responsible Disclosure</a:t>
            </a:r>
            <a:endParaRPr b="0" i="0" sz="3550" u="none" cap="none" strike="noStrike"/>
          </a:p>
        </p:txBody>
      </p:sp>
      <p:sp>
        <p:nvSpPr>
          <p:cNvPr id="1268" name="Google Shape;1268;p106"/>
          <p:cNvSpPr/>
          <p:nvPr/>
        </p:nvSpPr>
        <p:spPr>
          <a:xfrm>
            <a:off x="793790" y="1807250"/>
            <a:ext cx="13042821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If you discover a security vulnerability, follow this ethical disclosure process:</a:t>
            </a:r>
            <a:endParaRPr b="0" i="0" sz="1400" u="none" cap="none" strike="noStrike"/>
          </a:p>
        </p:txBody>
      </p:sp>
      <p:sp>
        <p:nvSpPr>
          <p:cNvPr id="1269" name="Google Shape;1269;p106"/>
          <p:cNvSpPr/>
          <p:nvPr/>
        </p:nvSpPr>
        <p:spPr>
          <a:xfrm>
            <a:off x="793790" y="3589258"/>
            <a:ext cx="13042821" cy="22860"/>
          </a:xfrm>
          <a:prstGeom prst="roundRect">
            <a:avLst>
              <a:gd fmla="val 119070" name="adj"/>
            </a:avLst>
          </a:prstGeom>
          <a:solidFill>
            <a:srgbClr val="585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06"/>
          <p:cNvSpPr/>
          <p:nvPr/>
        </p:nvSpPr>
        <p:spPr>
          <a:xfrm>
            <a:off x="3336369" y="3044964"/>
            <a:ext cx="22860" cy="544354"/>
          </a:xfrm>
          <a:prstGeom prst="roundRect">
            <a:avLst>
              <a:gd fmla="val 119070" name="adj"/>
            </a:avLst>
          </a:prstGeom>
          <a:solidFill>
            <a:srgbClr val="585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06"/>
          <p:cNvSpPr/>
          <p:nvPr/>
        </p:nvSpPr>
        <p:spPr>
          <a:xfrm>
            <a:off x="3143726" y="3385125"/>
            <a:ext cx="408265" cy="408265"/>
          </a:xfrm>
          <a:prstGeom prst="roundRect">
            <a:avLst>
              <a:gd fmla="val 6667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06"/>
          <p:cNvSpPr/>
          <p:nvPr/>
        </p:nvSpPr>
        <p:spPr>
          <a:xfrm>
            <a:off x="3211711" y="3419118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0" i="0" sz="2100" u="none" cap="none" strike="noStrike"/>
          </a:p>
        </p:txBody>
      </p:sp>
      <p:sp>
        <p:nvSpPr>
          <p:cNvPr id="1273" name="Google Shape;1273;p106"/>
          <p:cNvSpPr/>
          <p:nvPr/>
        </p:nvSpPr>
        <p:spPr>
          <a:xfrm>
            <a:off x="2213729" y="2231708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Day 0: Discovery</a:t>
            </a:r>
            <a:endParaRPr b="0" i="0" sz="1750" u="none" cap="none" strike="noStrike"/>
          </a:p>
        </p:txBody>
      </p:sp>
      <p:sp>
        <p:nvSpPr>
          <p:cNvPr id="1274" name="Google Shape;1274;p106"/>
          <p:cNvSpPr/>
          <p:nvPr/>
        </p:nvSpPr>
        <p:spPr>
          <a:xfrm>
            <a:off x="975241" y="2602230"/>
            <a:ext cx="4745355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Check for official disclosure policy on vendor website</a:t>
            </a:r>
            <a:endParaRPr b="0" i="0" sz="1400" u="none" cap="none" strike="noStrike"/>
          </a:p>
        </p:txBody>
      </p:sp>
      <p:sp>
        <p:nvSpPr>
          <p:cNvPr id="1275" name="Google Shape;1275;p106"/>
          <p:cNvSpPr/>
          <p:nvPr/>
        </p:nvSpPr>
        <p:spPr>
          <a:xfrm>
            <a:off x="5981224" y="3589199"/>
            <a:ext cx="22860" cy="544354"/>
          </a:xfrm>
          <a:prstGeom prst="roundRect">
            <a:avLst>
              <a:gd fmla="val 119070" name="adj"/>
            </a:avLst>
          </a:prstGeom>
          <a:solidFill>
            <a:srgbClr val="585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06"/>
          <p:cNvSpPr/>
          <p:nvPr/>
        </p:nvSpPr>
        <p:spPr>
          <a:xfrm>
            <a:off x="5788581" y="3385125"/>
            <a:ext cx="408265" cy="408265"/>
          </a:xfrm>
          <a:prstGeom prst="roundRect">
            <a:avLst>
              <a:gd fmla="val 6667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06"/>
          <p:cNvSpPr/>
          <p:nvPr/>
        </p:nvSpPr>
        <p:spPr>
          <a:xfrm>
            <a:off x="5856565" y="3419118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b="0" i="0" sz="2100" u="none" cap="none" strike="noStrike"/>
          </a:p>
        </p:txBody>
      </p:sp>
      <p:sp>
        <p:nvSpPr>
          <p:cNvPr id="1278" name="Google Shape;1278;p106"/>
          <p:cNvSpPr/>
          <p:nvPr/>
        </p:nvSpPr>
        <p:spPr>
          <a:xfrm>
            <a:off x="4793099" y="4315063"/>
            <a:ext cx="239922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Day 1-3: Private Report</a:t>
            </a:r>
            <a:endParaRPr b="0" i="0" sz="1750" u="none" cap="none" strike="noStrike"/>
          </a:p>
        </p:txBody>
      </p:sp>
      <p:sp>
        <p:nvSpPr>
          <p:cNvPr id="1279" name="Google Shape;1279;p106"/>
          <p:cNvSpPr/>
          <p:nvPr/>
        </p:nvSpPr>
        <p:spPr>
          <a:xfrm>
            <a:off x="3620095" y="4685586"/>
            <a:ext cx="4745355" cy="522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Report privately to vendor/organisation with technical details</a:t>
            </a:r>
            <a:endParaRPr b="0" i="0" sz="1400" u="none" cap="none" strike="noStrike"/>
          </a:p>
        </p:txBody>
      </p:sp>
      <p:sp>
        <p:nvSpPr>
          <p:cNvPr id="1280" name="Google Shape;1280;p106"/>
          <p:cNvSpPr/>
          <p:nvPr/>
        </p:nvSpPr>
        <p:spPr>
          <a:xfrm>
            <a:off x="8626078" y="3044964"/>
            <a:ext cx="22860" cy="544354"/>
          </a:xfrm>
          <a:prstGeom prst="roundRect">
            <a:avLst>
              <a:gd fmla="val 119070" name="adj"/>
            </a:avLst>
          </a:prstGeom>
          <a:solidFill>
            <a:srgbClr val="585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06"/>
          <p:cNvSpPr/>
          <p:nvPr/>
        </p:nvSpPr>
        <p:spPr>
          <a:xfrm>
            <a:off x="8433435" y="3385125"/>
            <a:ext cx="408265" cy="408265"/>
          </a:xfrm>
          <a:prstGeom prst="roundRect">
            <a:avLst>
              <a:gd fmla="val 6667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06"/>
          <p:cNvSpPr/>
          <p:nvPr/>
        </p:nvSpPr>
        <p:spPr>
          <a:xfrm>
            <a:off x="8501420" y="3419118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b="0" i="0" sz="2100" u="none" cap="none" strike="noStrike"/>
          </a:p>
        </p:txBody>
      </p:sp>
      <p:sp>
        <p:nvSpPr>
          <p:cNvPr id="1283" name="Google Shape;1283;p106"/>
          <p:cNvSpPr/>
          <p:nvPr/>
        </p:nvSpPr>
        <p:spPr>
          <a:xfrm>
            <a:off x="7310795" y="2231708"/>
            <a:ext cx="265354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Day 90: Reasonable Time</a:t>
            </a:r>
            <a:endParaRPr b="0" i="0" sz="1750" u="none" cap="none" strike="noStrike"/>
          </a:p>
        </p:txBody>
      </p:sp>
      <p:sp>
        <p:nvSpPr>
          <p:cNvPr id="1284" name="Google Shape;1284;p106"/>
          <p:cNvSpPr/>
          <p:nvPr/>
        </p:nvSpPr>
        <p:spPr>
          <a:xfrm>
            <a:off x="6264950" y="2602230"/>
            <a:ext cx="4745355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Give reasonable time to patch (typically 90 days)</a:t>
            </a:r>
            <a:endParaRPr b="0" i="0" sz="1400" u="none" cap="none" strike="noStrike"/>
          </a:p>
        </p:txBody>
      </p:sp>
      <p:sp>
        <p:nvSpPr>
          <p:cNvPr id="1285" name="Google Shape;1285;p106"/>
          <p:cNvSpPr/>
          <p:nvPr/>
        </p:nvSpPr>
        <p:spPr>
          <a:xfrm>
            <a:off x="11270933" y="3589199"/>
            <a:ext cx="22860" cy="544354"/>
          </a:xfrm>
          <a:prstGeom prst="roundRect">
            <a:avLst>
              <a:gd fmla="val 119070" name="adj"/>
            </a:avLst>
          </a:prstGeom>
          <a:solidFill>
            <a:srgbClr val="585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06"/>
          <p:cNvSpPr/>
          <p:nvPr/>
        </p:nvSpPr>
        <p:spPr>
          <a:xfrm>
            <a:off x="11078289" y="3385125"/>
            <a:ext cx="408265" cy="408265"/>
          </a:xfrm>
          <a:prstGeom prst="roundRect">
            <a:avLst>
              <a:gd fmla="val 6667" name="adj"/>
            </a:avLst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06"/>
          <p:cNvSpPr/>
          <p:nvPr/>
        </p:nvSpPr>
        <p:spPr>
          <a:xfrm>
            <a:off x="11146274" y="3419118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b="0" i="0" sz="2100" u="none" cap="none" strike="noStrike"/>
          </a:p>
        </p:txBody>
      </p:sp>
      <p:sp>
        <p:nvSpPr>
          <p:cNvPr id="1288" name="Google Shape;1288;p106"/>
          <p:cNvSpPr/>
          <p:nvPr/>
        </p:nvSpPr>
        <p:spPr>
          <a:xfrm>
            <a:off x="9709547" y="4315063"/>
            <a:ext cx="3145869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After Patch: Public Disclosure</a:t>
            </a:r>
            <a:endParaRPr b="0" i="0" sz="1750" u="none" cap="none" strike="noStrike"/>
          </a:p>
        </p:txBody>
      </p:sp>
      <p:sp>
        <p:nvSpPr>
          <p:cNvPr id="1289" name="Google Shape;1289;p106"/>
          <p:cNvSpPr/>
          <p:nvPr/>
        </p:nvSpPr>
        <p:spPr>
          <a:xfrm>
            <a:off x="8909804" y="4685586"/>
            <a:ext cx="4745355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Only disclose publicly after patch is available</a:t>
            </a:r>
            <a:endParaRPr b="0" i="0" sz="1400" u="none" cap="none" strike="noStrike"/>
          </a:p>
        </p:txBody>
      </p:sp>
      <p:sp>
        <p:nvSpPr>
          <p:cNvPr id="1290" name="Google Shape;1290;p106"/>
          <p:cNvSpPr/>
          <p:nvPr/>
        </p:nvSpPr>
        <p:spPr>
          <a:xfrm>
            <a:off x="793790" y="5425678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Don't</a:t>
            </a:r>
            <a:endParaRPr b="0" i="0" sz="1750" u="none" cap="none" strike="noStrike"/>
          </a:p>
        </p:txBody>
      </p:sp>
      <p:sp>
        <p:nvSpPr>
          <p:cNvPr id="1291" name="Google Shape;1291;p106"/>
          <p:cNvSpPr/>
          <p:nvPr/>
        </p:nvSpPr>
        <p:spPr>
          <a:xfrm>
            <a:off x="793790" y="5926812"/>
            <a:ext cx="13042821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Tweet about it immediately</a:t>
            </a:r>
            <a:endParaRPr b="0" i="0" sz="1400" u="none" cap="none" strike="noStrike"/>
          </a:p>
        </p:txBody>
      </p:sp>
      <p:sp>
        <p:nvSpPr>
          <p:cNvPr id="1292" name="Google Shape;1292;p106"/>
          <p:cNvSpPr/>
          <p:nvPr/>
        </p:nvSpPr>
        <p:spPr>
          <a:xfrm>
            <a:off x="793790" y="6238756"/>
            <a:ext cx="13042821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Sell the vulnerability</a:t>
            </a:r>
            <a:endParaRPr b="0" i="0" sz="1400" u="none" cap="none" strike="noStrike"/>
          </a:p>
        </p:txBody>
      </p:sp>
      <p:sp>
        <p:nvSpPr>
          <p:cNvPr id="1293" name="Google Shape;1293;p106"/>
          <p:cNvSpPr/>
          <p:nvPr/>
        </p:nvSpPr>
        <p:spPr>
          <a:xfrm>
            <a:off x="793790" y="6550700"/>
            <a:ext cx="13042821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Demonstrate on production data</a:t>
            </a:r>
            <a:endParaRPr b="0" i="0" sz="1400" u="none" cap="none" strike="noStrike"/>
          </a:p>
        </p:txBody>
      </p:sp>
      <p:sp>
        <p:nvSpPr>
          <p:cNvPr id="1294" name="Google Shape;1294;p106"/>
          <p:cNvSpPr/>
          <p:nvPr/>
        </p:nvSpPr>
        <p:spPr>
          <a:xfrm>
            <a:off x="793790" y="6862643"/>
            <a:ext cx="13042821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b="0" i="0" lang="en-US" sz="14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Exploit for personal gain</a:t>
            </a:r>
            <a:endParaRPr b="0" i="0" sz="1400" u="none" cap="none" strike="noStrike"/>
          </a:p>
        </p:txBody>
      </p:sp>
      <p:sp>
        <p:nvSpPr>
          <p:cNvPr id="1295" name="Google Shape;1295;p106"/>
          <p:cNvSpPr/>
          <p:nvPr/>
        </p:nvSpPr>
        <p:spPr>
          <a:xfrm>
            <a:off x="793790" y="7287101"/>
            <a:ext cx="13042821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07"/>
          <p:cNvSpPr/>
          <p:nvPr/>
        </p:nvSpPr>
        <p:spPr>
          <a:xfrm>
            <a:off x="793790" y="859274"/>
            <a:ext cx="3685937" cy="460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900"/>
              <a:buFont typeface="Roboto Slab"/>
              <a:buNone/>
            </a:pPr>
            <a:r>
              <a:rPr b="0" i="0" lang="en-US" sz="29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Rules of Engagement</a:t>
            </a:r>
            <a:endParaRPr b="0" i="0" sz="2900" u="none" cap="none" strike="noStrike"/>
          </a:p>
        </p:txBody>
      </p:sp>
      <p:sp>
        <p:nvSpPr>
          <p:cNvPr id="1302" name="Google Shape;1302;p107"/>
          <p:cNvSpPr/>
          <p:nvPr/>
        </p:nvSpPr>
        <p:spPr>
          <a:xfrm>
            <a:off x="793790" y="1358265"/>
            <a:ext cx="2215515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450"/>
              <a:buFont typeface="Roboto Slab"/>
              <a:buNone/>
            </a:pPr>
            <a:r>
              <a:rPr b="0" i="0" lang="en-US" sz="1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Pentesting Professionally</a:t>
            </a:r>
            <a:endParaRPr b="0" i="0" sz="1450" u="none" cap="none" strike="noStrike"/>
          </a:p>
        </p:txBody>
      </p:sp>
      <p:sp>
        <p:nvSpPr>
          <p:cNvPr id="1303" name="Google Shape;1303;p107"/>
          <p:cNvSpPr/>
          <p:nvPr/>
        </p:nvSpPr>
        <p:spPr>
          <a:xfrm>
            <a:off x="793790" y="1828086"/>
            <a:ext cx="2073593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450"/>
              <a:buFont typeface="Roboto Slab"/>
              <a:buNone/>
            </a:pPr>
            <a:r>
              <a:rPr b="0" i="0" lang="en-US" sz="1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Required Before Testing</a:t>
            </a:r>
            <a:endParaRPr b="0" i="0" sz="1450" u="none" cap="none" strike="noStrike"/>
          </a:p>
        </p:txBody>
      </p:sp>
      <p:sp>
        <p:nvSpPr>
          <p:cNvPr id="1304" name="Google Shape;1304;p107"/>
          <p:cNvSpPr/>
          <p:nvPr/>
        </p:nvSpPr>
        <p:spPr>
          <a:xfrm>
            <a:off x="793790" y="2154198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Written, signed contract or authorisation letter</a:t>
            </a:r>
            <a:endParaRPr b="0" i="0" sz="1150" u="none" cap="none" strike="noStrike"/>
          </a:p>
        </p:txBody>
      </p:sp>
      <p:sp>
        <p:nvSpPr>
          <p:cNvPr id="1305" name="Google Shape;1305;p107"/>
          <p:cNvSpPr/>
          <p:nvPr/>
        </p:nvSpPr>
        <p:spPr>
          <a:xfrm>
            <a:off x="793790" y="2382203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Clear scope (what systems, what dates, what methods)</a:t>
            </a:r>
            <a:endParaRPr b="0" i="0" sz="1150" u="none" cap="none" strike="noStrike"/>
          </a:p>
        </p:txBody>
      </p:sp>
      <p:sp>
        <p:nvSpPr>
          <p:cNvPr id="1306" name="Google Shape;1306;p107"/>
          <p:cNvSpPr/>
          <p:nvPr/>
        </p:nvSpPr>
        <p:spPr>
          <a:xfrm>
            <a:off x="793790" y="2610207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Emergency contact procedures</a:t>
            </a:r>
            <a:endParaRPr b="0" i="0" sz="1150" u="none" cap="none" strike="noStrike"/>
          </a:p>
        </p:txBody>
      </p:sp>
      <p:sp>
        <p:nvSpPr>
          <p:cNvPr id="1307" name="Google Shape;1307;p107"/>
          <p:cNvSpPr/>
          <p:nvPr/>
        </p:nvSpPr>
        <p:spPr>
          <a:xfrm>
            <a:off x="793790" y="2838212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Legal protections for both parties</a:t>
            </a:r>
            <a:endParaRPr b="0" i="0" sz="1150" u="none" cap="none" strike="noStrike"/>
          </a:p>
        </p:txBody>
      </p:sp>
      <p:sp>
        <p:nvSpPr>
          <p:cNvPr id="1308" name="Google Shape;1308;p107"/>
          <p:cNvSpPr/>
          <p:nvPr/>
        </p:nvSpPr>
        <p:spPr>
          <a:xfrm>
            <a:off x="793790" y="3066217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Insurance coverage</a:t>
            </a:r>
            <a:endParaRPr b="0" i="0" sz="1150" u="none" cap="none" strike="noStrike"/>
          </a:p>
        </p:txBody>
      </p:sp>
      <p:sp>
        <p:nvSpPr>
          <p:cNvPr id="1309" name="Google Shape;1309;p107"/>
          <p:cNvSpPr/>
          <p:nvPr/>
        </p:nvSpPr>
        <p:spPr>
          <a:xfrm>
            <a:off x="793790" y="3356491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450"/>
              <a:buFont typeface="Roboto Slab"/>
              <a:buNone/>
            </a:pPr>
            <a:r>
              <a:rPr b="0" i="0" lang="en-US" sz="1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During Testing</a:t>
            </a:r>
            <a:endParaRPr b="0" i="0" sz="1450" u="none" cap="none" strike="noStrike"/>
          </a:p>
        </p:txBody>
      </p:sp>
      <p:sp>
        <p:nvSpPr>
          <p:cNvPr id="1310" name="Google Shape;1310;p107"/>
          <p:cNvSpPr/>
          <p:nvPr/>
        </p:nvSpPr>
        <p:spPr>
          <a:xfrm>
            <a:off x="793790" y="3682603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Stay strictly within defined scope</a:t>
            </a:r>
            <a:endParaRPr b="0" i="0" sz="1150" u="none" cap="none" strike="noStrike"/>
          </a:p>
        </p:txBody>
      </p:sp>
      <p:sp>
        <p:nvSpPr>
          <p:cNvPr id="1311" name="Google Shape;1311;p107"/>
          <p:cNvSpPr/>
          <p:nvPr/>
        </p:nvSpPr>
        <p:spPr>
          <a:xfrm>
            <a:off x="793790" y="3910608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Document everything meticulously</a:t>
            </a:r>
            <a:endParaRPr b="0" i="0" sz="1150" u="none" cap="none" strike="noStrike"/>
          </a:p>
        </p:txBody>
      </p:sp>
      <p:sp>
        <p:nvSpPr>
          <p:cNvPr id="1312" name="Google Shape;1312;p107"/>
          <p:cNvSpPr/>
          <p:nvPr/>
        </p:nvSpPr>
        <p:spPr>
          <a:xfrm>
            <a:off x="793790" y="4138613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Stop immediately if you cause damage</a:t>
            </a:r>
            <a:endParaRPr b="0" i="0" sz="1150" u="none" cap="none" strike="noStrike"/>
          </a:p>
        </p:txBody>
      </p:sp>
      <p:sp>
        <p:nvSpPr>
          <p:cNvPr id="1313" name="Google Shape;1313;p107"/>
          <p:cNvSpPr/>
          <p:nvPr/>
        </p:nvSpPr>
        <p:spPr>
          <a:xfrm>
            <a:off x="793790" y="4366617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Respect user privacy</a:t>
            </a:r>
            <a:endParaRPr b="0" i="0" sz="1150" u="none" cap="none" strike="noStrike"/>
          </a:p>
        </p:txBody>
      </p:sp>
      <p:sp>
        <p:nvSpPr>
          <p:cNvPr id="1314" name="Google Shape;1314;p107"/>
          <p:cNvSpPr/>
          <p:nvPr/>
        </p:nvSpPr>
        <p:spPr>
          <a:xfrm>
            <a:off x="793790" y="4594622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Maintain confidentiality</a:t>
            </a:r>
            <a:endParaRPr b="0" i="0" sz="1150" u="none" cap="none" strike="noStrike"/>
          </a:p>
        </p:txBody>
      </p:sp>
      <p:sp>
        <p:nvSpPr>
          <p:cNvPr id="1315" name="Google Shape;1315;p107"/>
          <p:cNvSpPr/>
          <p:nvPr/>
        </p:nvSpPr>
        <p:spPr>
          <a:xfrm>
            <a:off x="7502604" y="1828086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450"/>
              <a:buFont typeface="Roboto Slab"/>
              <a:buNone/>
            </a:pPr>
            <a:r>
              <a:rPr b="0" i="0" lang="en-US" sz="1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After Testing</a:t>
            </a:r>
            <a:endParaRPr b="0" i="0" sz="1450" u="none" cap="none" strike="noStrike"/>
          </a:p>
        </p:txBody>
      </p:sp>
      <p:sp>
        <p:nvSpPr>
          <p:cNvPr id="1316" name="Google Shape;1316;p107"/>
          <p:cNvSpPr/>
          <p:nvPr/>
        </p:nvSpPr>
        <p:spPr>
          <a:xfrm>
            <a:off x="7502604" y="2154198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Deliver secure written report</a:t>
            </a:r>
            <a:endParaRPr b="0" i="0" sz="1150" u="none" cap="none" strike="noStrike"/>
          </a:p>
        </p:txBody>
      </p:sp>
      <p:sp>
        <p:nvSpPr>
          <p:cNvPr id="1317" name="Google Shape;1317;p107"/>
          <p:cNvSpPr/>
          <p:nvPr/>
        </p:nvSpPr>
        <p:spPr>
          <a:xfrm>
            <a:off x="7502604" y="2382203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Delete any captured data</a:t>
            </a:r>
            <a:endParaRPr b="0" i="0" sz="1150" u="none" cap="none" strike="noStrike"/>
          </a:p>
        </p:txBody>
      </p:sp>
      <p:sp>
        <p:nvSpPr>
          <p:cNvPr id="1318" name="Google Shape;1318;p107"/>
          <p:cNvSpPr/>
          <p:nvPr/>
        </p:nvSpPr>
        <p:spPr>
          <a:xfrm>
            <a:off x="7502604" y="2610207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Securely destroy notes</a:t>
            </a:r>
            <a:endParaRPr b="0" i="0" sz="1150" u="none" cap="none" strike="noStrike"/>
          </a:p>
        </p:txBody>
      </p:sp>
      <p:sp>
        <p:nvSpPr>
          <p:cNvPr id="1319" name="Google Shape;1319;p107"/>
          <p:cNvSpPr/>
          <p:nvPr/>
        </p:nvSpPr>
        <p:spPr>
          <a:xfrm>
            <a:off x="7502604" y="2838212"/>
            <a:ext cx="6341626" cy="194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Don't disclose findings to third parties</a:t>
            </a:r>
            <a:endParaRPr b="0" i="0" sz="1150" u="none" cap="none" strike="noStrike"/>
          </a:p>
        </p:txBody>
      </p:sp>
      <p:pic>
        <p:nvPicPr>
          <p:cNvPr descr="preencoded.png" id="1320" name="Google Shape;132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604" y="3140512"/>
            <a:ext cx="4121944" cy="412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8"/>
          <p:cNvSpPr/>
          <p:nvPr/>
        </p:nvSpPr>
        <p:spPr>
          <a:xfrm>
            <a:off x="793790" y="1315698"/>
            <a:ext cx="897300" cy="317700"/>
          </a:xfrm>
          <a:prstGeom prst="roundRect">
            <a:avLst>
              <a:gd fmla="val 6852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08"/>
          <p:cNvSpPr/>
          <p:nvPr/>
        </p:nvSpPr>
        <p:spPr>
          <a:xfrm>
            <a:off x="902613" y="1370109"/>
            <a:ext cx="6798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FIRST LAB</a:t>
            </a:r>
            <a:endParaRPr b="0" i="0" sz="1100" u="none" cap="none" strike="noStrike"/>
          </a:p>
        </p:txBody>
      </p:sp>
      <p:sp>
        <p:nvSpPr>
          <p:cNvPr id="1328" name="Google Shape;1328;p108"/>
          <p:cNvSpPr/>
          <p:nvPr/>
        </p:nvSpPr>
        <p:spPr>
          <a:xfrm>
            <a:off x="793790" y="1691459"/>
            <a:ext cx="8294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550"/>
              <a:buFont typeface="Roboto Slab"/>
              <a:buNone/>
            </a:pPr>
            <a:r>
              <a:rPr b="0" i="0" lang="en-US" sz="35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Linux Fundamentals and Search Skills</a:t>
            </a:r>
            <a:endParaRPr b="0" i="0" sz="3550" u="none" cap="none" strike="noStrike"/>
          </a:p>
        </p:txBody>
      </p:sp>
      <p:sp>
        <p:nvSpPr>
          <p:cNvPr id="1329" name="Google Shape;1329;p108"/>
          <p:cNvSpPr/>
          <p:nvPr/>
        </p:nvSpPr>
        <p:spPr>
          <a:xfrm>
            <a:off x="793790" y="2476081"/>
            <a:ext cx="13042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1330" name="Google Shape;1330;p108"/>
          <p:cNvSpPr/>
          <p:nvPr/>
        </p:nvSpPr>
        <p:spPr>
          <a:xfrm>
            <a:off x="793790" y="2519839"/>
            <a:ext cx="6448782" cy="1896666"/>
          </a:xfrm>
          <a:prstGeom prst="roundRect">
            <a:avLst>
              <a:gd fmla="val 1435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08"/>
          <p:cNvSpPr/>
          <p:nvPr/>
        </p:nvSpPr>
        <p:spPr>
          <a:xfrm>
            <a:off x="816650" y="2542699"/>
            <a:ext cx="6403062" cy="544354"/>
          </a:xfrm>
          <a:prstGeom prst="rect">
            <a:avLst/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08"/>
          <p:cNvSpPr/>
          <p:nvPr/>
        </p:nvSpPr>
        <p:spPr>
          <a:xfrm>
            <a:off x="3882033" y="2644735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0" i="0" sz="2100" u="none" cap="none" strike="noStrike"/>
          </a:p>
        </p:txBody>
      </p:sp>
      <p:sp>
        <p:nvSpPr>
          <p:cNvPr id="1333" name="Google Shape;1333;p108"/>
          <p:cNvSpPr/>
          <p:nvPr/>
        </p:nvSpPr>
        <p:spPr>
          <a:xfrm>
            <a:off x="998101" y="3232190"/>
            <a:ext cx="2882503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Linux Fundamentals Part 1</a:t>
            </a:r>
            <a:endParaRPr b="0" i="0" sz="1750" u="none" cap="none" strike="noStrike"/>
          </a:p>
        </p:txBody>
      </p:sp>
      <p:sp>
        <p:nvSpPr>
          <p:cNvPr id="1334" name="Google Shape;1334;p108"/>
          <p:cNvSpPr/>
          <p:nvPr/>
        </p:nvSpPr>
        <p:spPr>
          <a:xfrm>
            <a:off x="998101" y="3602712"/>
            <a:ext cx="6040160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1335" name="Google Shape;1335;p108"/>
          <p:cNvSpPr/>
          <p:nvPr/>
        </p:nvSpPr>
        <p:spPr>
          <a:xfrm>
            <a:off x="998101" y="3950970"/>
            <a:ext cx="6040160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66A8EE"/>
              </a:buClr>
              <a:buSzPts val="1400"/>
              <a:buFont typeface="Roboto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https://tryhackme.com/room/linuxfundamentalspart1</a:t>
            </a:r>
            <a:endParaRPr b="0" i="0" sz="1400" u="none" cap="none" strike="noStrike"/>
          </a:p>
        </p:txBody>
      </p:sp>
      <p:sp>
        <p:nvSpPr>
          <p:cNvPr id="1336" name="Google Shape;1336;p108"/>
          <p:cNvSpPr/>
          <p:nvPr/>
        </p:nvSpPr>
        <p:spPr>
          <a:xfrm>
            <a:off x="7387709" y="2519839"/>
            <a:ext cx="6448901" cy="1896666"/>
          </a:xfrm>
          <a:prstGeom prst="roundRect">
            <a:avLst>
              <a:gd fmla="val 1435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08"/>
          <p:cNvSpPr/>
          <p:nvPr/>
        </p:nvSpPr>
        <p:spPr>
          <a:xfrm>
            <a:off x="7410569" y="2542699"/>
            <a:ext cx="6403181" cy="544354"/>
          </a:xfrm>
          <a:prstGeom prst="rect">
            <a:avLst/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08"/>
          <p:cNvSpPr/>
          <p:nvPr/>
        </p:nvSpPr>
        <p:spPr>
          <a:xfrm>
            <a:off x="10476071" y="2644735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b="0" i="0" sz="2100" u="none" cap="none" strike="noStrike"/>
          </a:p>
        </p:txBody>
      </p:sp>
      <p:sp>
        <p:nvSpPr>
          <p:cNvPr id="1339" name="Google Shape;1339;p108"/>
          <p:cNvSpPr/>
          <p:nvPr/>
        </p:nvSpPr>
        <p:spPr>
          <a:xfrm>
            <a:off x="7592020" y="3256490"/>
            <a:ext cx="2914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Linux Fundamentals Part 2</a:t>
            </a:r>
            <a:endParaRPr b="0" i="0" sz="1750" u="none" cap="none" strike="noStrike"/>
          </a:p>
        </p:txBody>
      </p:sp>
      <p:sp>
        <p:nvSpPr>
          <p:cNvPr id="1340" name="Google Shape;1340;p108"/>
          <p:cNvSpPr/>
          <p:nvPr/>
        </p:nvSpPr>
        <p:spPr>
          <a:xfrm>
            <a:off x="7592020" y="3602712"/>
            <a:ext cx="6040279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1341" name="Google Shape;1341;p108"/>
          <p:cNvSpPr/>
          <p:nvPr/>
        </p:nvSpPr>
        <p:spPr>
          <a:xfrm>
            <a:off x="7592020" y="3950970"/>
            <a:ext cx="6040279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66A8EE"/>
              </a:buClr>
              <a:buSzPts val="1400"/>
              <a:buFont typeface="Roboto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https://tryhackme.com/room/linuxfundamentalspart2</a:t>
            </a:r>
            <a:endParaRPr b="0" i="0" sz="1400" u="none" cap="none" strike="noStrike"/>
          </a:p>
        </p:txBody>
      </p:sp>
      <p:sp>
        <p:nvSpPr>
          <p:cNvPr id="1342" name="Google Shape;1342;p108"/>
          <p:cNvSpPr/>
          <p:nvPr/>
        </p:nvSpPr>
        <p:spPr>
          <a:xfrm>
            <a:off x="793790" y="4561642"/>
            <a:ext cx="6448782" cy="1896666"/>
          </a:xfrm>
          <a:prstGeom prst="roundRect">
            <a:avLst>
              <a:gd fmla="val 1435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08"/>
          <p:cNvSpPr/>
          <p:nvPr/>
        </p:nvSpPr>
        <p:spPr>
          <a:xfrm>
            <a:off x="816650" y="4584502"/>
            <a:ext cx="6403062" cy="544354"/>
          </a:xfrm>
          <a:prstGeom prst="rect">
            <a:avLst/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08"/>
          <p:cNvSpPr/>
          <p:nvPr/>
        </p:nvSpPr>
        <p:spPr>
          <a:xfrm>
            <a:off x="3882033" y="4686538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b="0" i="0" sz="2100" u="none" cap="none" strike="noStrike"/>
          </a:p>
        </p:txBody>
      </p:sp>
      <p:sp>
        <p:nvSpPr>
          <p:cNvPr id="1345" name="Google Shape;1345;p108"/>
          <p:cNvSpPr/>
          <p:nvPr/>
        </p:nvSpPr>
        <p:spPr>
          <a:xfrm>
            <a:off x="998101" y="5273993"/>
            <a:ext cx="291155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Linux Fundamentals Part 3</a:t>
            </a:r>
            <a:endParaRPr b="0" i="0" sz="1750" u="none" cap="none" strike="noStrike"/>
          </a:p>
        </p:txBody>
      </p:sp>
      <p:sp>
        <p:nvSpPr>
          <p:cNvPr id="1346" name="Google Shape;1346;p108"/>
          <p:cNvSpPr/>
          <p:nvPr/>
        </p:nvSpPr>
        <p:spPr>
          <a:xfrm>
            <a:off x="998101" y="5644515"/>
            <a:ext cx="6040160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1347" name="Google Shape;1347;p108"/>
          <p:cNvSpPr/>
          <p:nvPr/>
        </p:nvSpPr>
        <p:spPr>
          <a:xfrm>
            <a:off x="998101" y="5992773"/>
            <a:ext cx="6040160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66A8EE"/>
              </a:buClr>
              <a:buSzPts val="1400"/>
              <a:buFont typeface="Roboto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https://tryhackme.com/room/linuxfundamentalspart3</a:t>
            </a:r>
            <a:endParaRPr b="0" i="0" sz="1400" u="none" cap="none" strike="noStrike"/>
          </a:p>
        </p:txBody>
      </p:sp>
      <p:sp>
        <p:nvSpPr>
          <p:cNvPr id="1348" name="Google Shape;1348;p108"/>
          <p:cNvSpPr/>
          <p:nvPr/>
        </p:nvSpPr>
        <p:spPr>
          <a:xfrm>
            <a:off x="7387709" y="4561642"/>
            <a:ext cx="6448901" cy="1896666"/>
          </a:xfrm>
          <a:prstGeom prst="roundRect">
            <a:avLst>
              <a:gd fmla="val 1435" name="adj"/>
            </a:avLst>
          </a:prstGeom>
          <a:solidFill>
            <a:srgbClr val="202733"/>
          </a:solidFill>
          <a:ln cap="flat" cmpd="sng" w="22850">
            <a:solidFill>
              <a:srgbClr val="585F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08"/>
          <p:cNvSpPr/>
          <p:nvPr/>
        </p:nvSpPr>
        <p:spPr>
          <a:xfrm>
            <a:off x="7410569" y="4584502"/>
            <a:ext cx="6403181" cy="544354"/>
          </a:xfrm>
          <a:prstGeom prst="rect">
            <a:avLst/>
          </a:prstGeom>
          <a:solidFill>
            <a:srgbClr val="3F46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08"/>
          <p:cNvSpPr/>
          <p:nvPr/>
        </p:nvSpPr>
        <p:spPr>
          <a:xfrm>
            <a:off x="10476071" y="4686538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b="0" i="0" sz="2100" u="none" cap="none" strike="noStrike"/>
          </a:p>
        </p:txBody>
      </p:sp>
      <p:sp>
        <p:nvSpPr>
          <p:cNvPr id="1351" name="Google Shape;1351;p108"/>
          <p:cNvSpPr/>
          <p:nvPr/>
        </p:nvSpPr>
        <p:spPr>
          <a:xfrm>
            <a:off x="7592020" y="5273993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 Slab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Search Skills</a:t>
            </a:r>
            <a:endParaRPr b="0" i="0" sz="1750" u="none" cap="none" strike="noStrike"/>
          </a:p>
        </p:txBody>
      </p:sp>
      <p:sp>
        <p:nvSpPr>
          <p:cNvPr id="1352" name="Google Shape;1352;p108"/>
          <p:cNvSpPr/>
          <p:nvPr/>
        </p:nvSpPr>
        <p:spPr>
          <a:xfrm>
            <a:off x="7592020" y="5644515"/>
            <a:ext cx="6040279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1353" name="Google Shape;1353;p108"/>
          <p:cNvSpPr/>
          <p:nvPr/>
        </p:nvSpPr>
        <p:spPr>
          <a:xfrm>
            <a:off x="7592020" y="5992773"/>
            <a:ext cx="6040279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66A8EE"/>
              </a:buClr>
              <a:buSzPts val="1400"/>
              <a:buFont typeface="Roboto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https://tryhackme.com/room/searchskills</a:t>
            </a:r>
            <a:endParaRPr b="0" i="0" sz="1400" u="none" cap="none" strike="noStrike"/>
          </a:p>
        </p:txBody>
      </p:sp>
      <p:sp>
        <p:nvSpPr>
          <p:cNvPr id="1354" name="Google Shape;1354;p108"/>
          <p:cNvSpPr/>
          <p:nvPr/>
        </p:nvSpPr>
        <p:spPr>
          <a:xfrm>
            <a:off x="793790" y="6621542"/>
            <a:ext cx="13042821" cy="673060"/>
          </a:xfrm>
          <a:prstGeom prst="roundRect">
            <a:avLst>
              <a:gd fmla="val 4044" name="adj"/>
            </a:avLst>
          </a:prstGeom>
          <a:solidFill>
            <a:srgbClr val="0825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55" name="Google Shape;1355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5241" y="6880027"/>
            <a:ext cx="226814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08"/>
          <p:cNvSpPr/>
          <p:nvPr/>
        </p:nvSpPr>
        <p:spPr>
          <a:xfrm>
            <a:off x="1383506" y="6812042"/>
            <a:ext cx="12271653" cy="261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4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labs are essential preparation for the practical security work ahead. Take your time and experiment.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09"/>
          <p:cNvSpPr/>
          <p:nvPr/>
        </p:nvSpPr>
        <p:spPr>
          <a:xfrm>
            <a:off x="793790" y="1000720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63" name="Google Shape;1363;p109"/>
          <p:cNvSpPr/>
          <p:nvPr/>
        </p:nvSpPr>
        <p:spPr>
          <a:xfrm>
            <a:off x="793790" y="1517690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64" name="Google Shape;1364;p109"/>
          <p:cNvSpPr/>
          <p:nvPr/>
        </p:nvSpPr>
        <p:spPr>
          <a:xfrm>
            <a:off x="793790" y="2034659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65" name="Google Shape;1365;p109"/>
          <p:cNvSpPr/>
          <p:nvPr/>
        </p:nvSpPr>
        <p:spPr>
          <a:xfrm>
            <a:off x="793790" y="2551628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66" name="Google Shape;1366;p109"/>
          <p:cNvSpPr/>
          <p:nvPr/>
        </p:nvSpPr>
        <p:spPr>
          <a:xfrm>
            <a:off x="793790" y="3068598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67" name="Google Shape;1367;p109"/>
          <p:cNvSpPr/>
          <p:nvPr/>
        </p:nvSpPr>
        <p:spPr>
          <a:xfrm>
            <a:off x="793790" y="3585567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68" name="Google Shape;1368;p109"/>
          <p:cNvSpPr/>
          <p:nvPr/>
        </p:nvSpPr>
        <p:spPr>
          <a:xfrm>
            <a:off x="793790" y="4102537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69" name="Google Shape;1369;p109"/>
          <p:cNvSpPr/>
          <p:nvPr/>
        </p:nvSpPr>
        <p:spPr>
          <a:xfrm>
            <a:off x="793790" y="4619506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70" name="Google Shape;1370;p109"/>
          <p:cNvSpPr/>
          <p:nvPr/>
        </p:nvSpPr>
        <p:spPr>
          <a:xfrm>
            <a:off x="793790" y="5136475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71" name="Google Shape;1371;p109"/>
          <p:cNvSpPr/>
          <p:nvPr/>
        </p:nvSpPr>
        <p:spPr>
          <a:xfrm>
            <a:off x="793790" y="5653445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72" name="Google Shape;1372;p109"/>
          <p:cNvSpPr/>
          <p:nvPr/>
        </p:nvSpPr>
        <p:spPr>
          <a:xfrm>
            <a:off x="793790" y="6170414"/>
            <a:ext cx="13042821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373" name="Google Shape;1373;p109"/>
          <p:cNvSpPr/>
          <p:nvPr/>
        </p:nvSpPr>
        <p:spPr>
          <a:xfrm>
            <a:off x="4763333" y="6756202"/>
            <a:ext cx="5103614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Thanks. Questions?</a:t>
            </a:r>
            <a:endParaRPr b="0" i="0" sz="40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/>
          <p:nvPr/>
        </p:nvSpPr>
        <p:spPr>
          <a:xfrm>
            <a:off x="793790" y="770811"/>
            <a:ext cx="895481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Operating System of Security</a:t>
            </a:r>
            <a:endParaRPr b="0" i="0" sz="4450" u="none" cap="none" strike="noStrike"/>
          </a:p>
        </p:txBody>
      </p:sp>
      <p:sp>
        <p:nvSpPr>
          <p:cNvPr id="263" name="Google Shape;263;p60"/>
          <p:cNvSpPr/>
          <p:nvPr/>
        </p:nvSpPr>
        <p:spPr>
          <a:xfrm>
            <a:off x="793790" y="193321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Most security tools and infrastructure run on Linux. Understanding why this matters is crucial for any security practitioner.</a:t>
            </a:r>
            <a:endParaRPr b="0" i="0" sz="1750" u="none" cap="none" strike="noStrike"/>
          </a:p>
        </p:txBody>
      </p:sp>
      <p:pic>
        <p:nvPicPr>
          <p:cNvPr descr="preencoded.png" id="264" name="Google Shape;26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512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0"/>
          <p:cNvSpPr/>
          <p:nvPr/>
        </p:nvSpPr>
        <p:spPr>
          <a:xfrm>
            <a:off x="1644253" y="26859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Kali Linux</a:t>
            </a:r>
            <a:endParaRPr b="0" i="0" sz="2200" u="none" cap="none" strike="noStrike"/>
          </a:p>
        </p:txBody>
      </p:sp>
      <p:sp>
        <p:nvSpPr>
          <p:cNvPr id="266" name="Google Shape;266;p60"/>
          <p:cNvSpPr/>
          <p:nvPr/>
        </p:nvSpPr>
        <p:spPr>
          <a:xfrm>
            <a:off x="1644253" y="3176349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industry-standard penetration testing distribution, pre-loaded with hundreds of security tools.</a:t>
            </a:r>
            <a:endParaRPr b="0" i="0" sz="1750" u="none" cap="none" strike="noStrike"/>
          </a:p>
        </p:txBody>
      </p:sp>
      <p:pic>
        <p:nvPicPr>
          <p:cNvPr descr="preencoded.png" id="267" name="Google Shape;26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25512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0"/>
          <p:cNvSpPr/>
          <p:nvPr/>
        </p:nvSpPr>
        <p:spPr>
          <a:xfrm>
            <a:off x="8307348" y="26859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Security Onion</a:t>
            </a:r>
            <a:endParaRPr b="0" i="0" sz="2200" u="none" cap="none" strike="noStrike"/>
          </a:p>
        </p:txBody>
      </p:sp>
      <p:sp>
        <p:nvSpPr>
          <p:cNvPr id="269" name="Google Shape;269;p60"/>
          <p:cNvSpPr/>
          <p:nvPr/>
        </p:nvSpPr>
        <p:spPr>
          <a:xfrm>
            <a:off x="8307348" y="3176349"/>
            <a:ext cx="55292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Network security monitoring platform for intrusion detection, log management, and enterprise security monitoring.</a:t>
            </a:r>
            <a:endParaRPr b="0" i="0" sz="1750" u="none" cap="none" strike="noStrike"/>
          </a:p>
        </p:txBody>
      </p:sp>
      <p:pic>
        <p:nvPicPr>
          <p:cNvPr descr="preencoded.png" id="270" name="Google Shape;27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71868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0"/>
          <p:cNvSpPr/>
          <p:nvPr/>
        </p:nvSpPr>
        <p:spPr>
          <a:xfrm>
            <a:off x="1644253" y="48533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Cloud Infrastructure</a:t>
            </a:r>
            <a:endParaRPr b="0" i="0" sz="2200" u="none" cap="none" strike="noStrike"/>
          </a:p>
        </p:txBody>
      </p:sp>
      <p:sp>
        <p:nvSpPr>
          <p:cNvPr id="272" name="Google Shape;272;p60"/>
          <p:cNvSpPr/>
          <p:nvPr/>
        </p:nvSpPr>
        <p:spPr>
          <a:xfrm>
            <a:off x="1644253" y="5343763"/>
            <a:ext cx="552914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Most cloud containers and servers run Linux variants, making command-line proficiency essential for cloud security.</a:t>
            </a:r>
            <a:endParaRPr b="0" i="0" sz="1750" u="none" cap="none" strike="noStrike"/>
          </a:p>
        </p:txBody>
      </p:sp>
      <p:pic>
        <p:nvPicPr>
          <p:cNvPr descr="preencoded.png" id="273" name="Google Shape;273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4718685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0"/>
          <p:cNvSpPr/>
          <p:nvPr/>
        </p:nvSpPr>
        <p:spPr>
          <a:xfrm>
            <a:off x="8307348" y="48533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Analysis Sandboxes</a:t>
            </a:r>
            <a:endParaRPr b="0" i="0" sz="2200" u="none" cap="none" strike="noStrike"/>
          </a:p>
        </p:txBody>
      </p:sp>
      <p:sp>
        <p:nvSpPr>
          <p:cNvPr id="275" name="Google Shape;275;p60"/>
          <p:cNvSpPr/>
          <p:nvPr/>
        </p:nvSpPr>
        <p:spPr>
          <a:xfrm>
            <a:off x="8307348" y="5343763"/>
            <a:ext cx="55292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Malware analysis environments rely on Linux for safe investigation and reverse engineering of threats.</a:t>
            </a:r>
            <a:endParaRPr b="0" i="0" sz="1750" u="none" cap="none" strike="noStrike"/>
          </a:p>
        </p:txBody>
      </p:sp>
      <p:sp>
        <p:nvSpPr>
          <p:cNvPr id="276" name="Google Shape;276;p60"/>
          <p:cNvSpPr/>
          <p:nvPr/>
        </p:nvSpPr>
        <p:spPr>
          <a:xfrm>
            <a:off x="793790" y="6891695"/>
            <a:ext cx="202977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277" name="Google Shape;277;p60"/>
          <p:cNvSpPr/>
          <p:nvPr/>
        </p:nvSpPr>
        <p:spPr>
          <a:xfrm>
            <a:off x="3384590" y="6891695"/>
            <a:ext cx="104595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1"/>
          <p:cNvSpPr/>
          <p:nvPr/>
        </p:nvSpPr>
        <p:spPr>
          <a:xfrm>
            <a:off x="793790" y="77962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Why Not Just Click?</a:t>
            </a:r>
            <a:endParaRPr b="0" i="0" sz="4450" u="none" cap="none" strike="noStrike"/>
          </a:p>
        </p:txBody>
      </p:sp>
      <p:sp>
        <p:nvSpPr>
          <p:cNvPr id="284" name="Google Shape;284;p61"/>
          <p:cNvSpPr/>
          <p:nvPr/>
        </p:nvSpPr>
        <p:spPr>
          <a:xfrm>
            <a:off x="793790" y="157912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285" name="Google Shape;285;p61"/>
          <p:cNvSpPr/>
          <p:nvPr/>
        </p:nvSpPr>
        <p:spPr>
          <a:xfrm>
            <a:off x="793790" y="25004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Scenario</a:t>
            </a:r>
            <a:endParaRPr b="0" i="0" sz="2200" u="none" cap="none" strike="noStrike"/>
          </a:p>
        </p:txBody>
      </p:sp>
      <p:sp>
        <p:nvSpPr>
          <p:cNvPr id="286" name="Google Shape;286;p61"/>
          <p:cNvSpPr/>
          <p:nvPr/>
        </p:nvSpPr>
        <p:spPr>
          <a:xfrm>
            <a:off x="793790" y="3081576"/>
            <a:ext cx="48850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You need to find all failed login attempts in a 2GB log file to investigate a potential breach.</a:t>
            </a:r>
            <a:endParaRPr b="0" i="0" sz="1750" u="none" cap="none" strike="noStrike"/>
          </a:p>
        </p:txBody>
      </p:sp>
      <p:sp>
        <p:nvSpPr>
          <p:cNvPr id="287" name="Google Shape;287;p61"/>
          <p:cNvSpPr/>
          <p:nvPr/>
        </p:nvSpPr>
        <p:spPr>
          <a:xfrm>
            <a:off x="793790" y="40341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GUI Approach</a:t>
            </a:r>
            <a:endParaRPr b="0" i="0" sz="2200" u="none" cap="none" strike="noStrike"/>
          </a:p>
        </p:txBody>
      </p:sp>
      <p:sp>
        <p:nvSpPr>
          <p:cNvPr id="288" name="Google Shape;288;p61"/>
          <p:cNvSpPr/>
          <p:nvPr/>
        </p:nvSpPr>
        <p:spPr>
          <a:xfrm>
            <a:off x="793790" y="4615339"/>
            <a:ext cx="48850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Open file manager</a:t>
            </a:r>
            <a:endParaRPr b="0" i="0" sz="1750" u="none" cap="none" strike="noStrike"/>
          </a:p>
        </p:txBody>
      </p:sp>
      <p:sp>
        <p:nvSpPr>
          <p:cNvPr id="289" name="Google Shape;289;p61"/>
          <p:cNvSpPr/>
          <p:nvPr/>
        </p:nvSpPr>
        <p:spPr>
          <a:xfrm>
            <a:off x="793790" y="5057537"/>
            <a:ext cx="48850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alibri"/>
              <a:buAutoNum type="arabicPeriod" startAt="2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Wait for file to load...</a:t>
            </a:r>
            <a:endParaRPr b="0" i="0" sz="1750" u="none" cap="none" strike="noStrike"/>
          </a:p>
        </p:txBody>
      </p:sp>
      <p:sp>
        <p:nvSpPr>
          <p:cNvPr id="290" name="Google Shape;290;p61"/>
          <p:cNvSpPr/>
          <p:nvPr/>
        </p:nvSpPr>
        <p:spPr>
          <a:xfrm>
            <a:off x="793790" y="5499735"/>
            <a:ext cx="48850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alibri"/>
              <a:buAutoNum type="arabicPeriod" startAt="3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Application crashes</a:t>
            </a:r>
            <a:endParaRPr b="0" i="0" sz="1750" u="none" cap="none" strike="noStrike"/>
          </a:p>
        </p:txBody>
      </p:sp>
      <p:sp>
        <p:nvSpPr>
          <p:cNvPr id="291" name="Google Shape;291;p61"/>
          <p:cNvSpPr/>
          <p:nvPr/>
        </p:nvSpPr>
        <p:spPr>
          <a:xfrm>
            <a:off x="793790" y="5941933"/>
            <a:ext cx="48850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alibri"/>
              <a:buAutoNum type="arabicPeriod" startAt="4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Give up</a:t>
            </a:r>
            <a:endParaRPr b="0" i="0" sz="1750" u="none" cap="none" strike="noStrike"/>
          </a:p>
        </p:txBody>
      </p:sp>
      <p:sp>
        <p:nvSpPr>
          <p:cNvPr id="292" name="Google Shape;292;p61"/>
          <p:cNvSpPr/>
          <p:nvPr/>
        </p:nvSpPr>
        <p:spPr>
          <a:xfrm>
            <a:off x="793790" y="6508909"/>
            <a:ext cx="48850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Time wasted: 10+ minutes</a:t>
            </a:r>
            <a:endParaRPr b="0" i="0" sz="1750" u="none" cap="none" strike="noStrike"/>
          </a:p>
        </p:txBody>
      </p:sp>
      <p:sp>
        <p:nvSpPr>
          <p:cNvPr id="293" name="Google Shape;293;p61"/>
          <p:cNvSpPr/>
          <p:nvPr/>
        </p:nvSpPr>
        <p:spPr>
          <a:xfrm>
            <a:off x="6239828" y="2500432"/>
            <a:ext cx="342280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Command Line Approach</a:t>
            </a:r>
            <a:endParaRPr b="0" i="0" sz="2200" u="none" cap="none" strike="noStrike"/>
          </a:p>
        </p:txBody>
      </p:sp>
      <p:sp>
        <p:nvSpPr>
          <p:cNvPr id="294" name="Google Shape;294;p61"/>
          <p:cNvSpPr/>
          <p:nvPr/>
        </p:nvSpPr>
        <p:spPr>
          <a:xfrm>
            <a:off x="6239828" y="3109913"/>
            <a:ext cx="7604284" cy="702945"/>
          </a:xfrm>
          <a:prstGeom prst="roundRect">
            <a:avLst>
              <a:gd fmla="val 4840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61"/>
          <p:cNvSpPr/>
          <p:nvPr/>
        </p:nvSpPr>
        <p:spPr>
          <a:xfrm>
            <a:off x="6228525" y="3109930"/>
            <a:ext cx="7626900" cy="1021200"/>
          </a:xfrm>
          <a:prstGeom prst="roundRect">
            <a:avLst>
              <a:gd fmla="val 4840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61"/>
          <p:cNvSpPr/>
          <p:nvPr/>
        </p:nvSpPr>
        <p:spPr>
          <a:xfrm>
            <a:off x="6455331" y="3279934"/>
            <a:ext cx="717327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grep "Failed password" /var/log/auth.log &gt; failed_logins.txt</a:t>
            </a:r>
            <a:endParaRPr b="0" i="0" sz="1750" u="none" cap="none" strike="noStrike"/>
          </a:p>
        </p:txBody>
      </p:sp>
      <p:sp>
        <p:nvSpPr>
          <p:cNvPr id="297" name="Google Shape;297;p61"/>
          <p:cNvSpPr/>
          <p:nvPr/>
        </p:nvSpPr>
        <p:spPr>
          <a:xfrm>
            <a:off x="6239828" y="46577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Key Advantages</a:t>
            </a:r>
            <a:endParaRPr b="0" i="0" sz="2200" u="none" cap="none" strike="noStrike"/>
          </a:p>
        </p:txBody>
      </p:sp>
      <p:sp>
        <p:nvSpPr>
          <p:cNvPr id="298" name="Google Shape;298;p61"/>
          <p:cNvSpPr/>
          <p:nvPr/>
        </p:nvSpPr>
        <p:spPr>
          <a:xfrm>
            <a:off x="6239828" y="5238869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Automation at scale</a:t>
            </a:r>
            <a:endParaRPr b="0" i="0" sz="1750" u="none" cap="none" strike="noStrike"/>
          </a:p>
        </p:txBody>
      </p:sp>
      <p:sp>
        <p:nvSpPr>
          <p:cNvPr id="299" name="Google Shape;299;p61"/>
          <p:cNvSpPr/>
          <p:nvPr/>
        </p:nvSpPr>
        <p:spPr>
          <a:xfrm>
            <a:off x="6239828" y="5681067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Speed for large datasets</a:t>
            </a:r>
            <a:endParaRPr b="0" i="0" sz="1750" u="none" cap="none" strike="noStrike"/>
          </a:p>
        </p:txBody>
      </p:sp>
      <p:sp>
        <p:nvSpPr>
          <p:cNvPr id="300" name="Google Shape;300;p61"/>
          <p:cNvSpPr/>
          <p:nvPr/>
        </p:nvSpPr>
        <p:spPr>
          <a:xfrm>
            <a:off x="6239828" y="6123265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Scriptable and repeatable</a:t>
            </a:r>
            <a:endParaRPr b="0" i="0" sz="1750" u="none" cap="none" strike="noStrike"/>
          </a:p>
        </p:txBody>
      </p:sp>
      <p:sp>
        <p:nvSpPr>
          <p:cNvPr id="301" name="Google Shape;301;p61"/>
          <p:cNvSpPr/>
          <p:nvPr/>
        </p:nvSpPr>
        <p:spPr>
          <a:xfrm>
            <a:off x="6239828" y="6565463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Low memory overhead</a:t>
            </a:r>
            <a:endParaRPr b="0" i="0" sz="1750" u="none" cap="none" strike="noStrike"/>
          </a:p>
        </p:txBody>
      </p:sp>
      <p:sp>
        <p:nvSpPr>
          <p:cNvPr id="302" name="Google Shape;302;p61"/>
          <p:cNvSpPr/>
          <p:nvPr/>
        </p:nvSpPr>
        <p:spPr>
          <a:xfrm>
            <a:off x="6239828" y="7007662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Works remotely over SSH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/>
          <p:nvPr/>
        </p:nvSpPr>
        <p:spPr>
          <a:xfrm>
            <a:off x="784384" y="617458"/>
            <a:ext cx="7271266" cy="700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00"/>
              <a:buFont typeface="Roboto Slab"/>
              <a:buNone/>
            </a:pPr>
            <a:r>
              <a:rPr b="0" i="0" lang="en-US" sz="44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Essential Linux Commands</a:t>
            </a:r>
            <a:endParaRPr b="0" i="0" sz="4400" u="none" cap="none" strike="noStrike"/>
          </a:p>
        </p:txBody>
      </p:sp>
      <p:sp>
        <p:nvSpPr>
          <p:cNvPr id="309" name="Google Shape;309;p62"/>
          <p:cNvSpPr/>
          <p:nvPr/>
        </p:nvSpPr>
        <p:spPr>
          <a:xfrm>
            <a:off x="784384" y="1407319"/>
            <a:ext cx="3187898" cy="350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Navigation &amp; Inspection</a:t>
            </a:r>
            <a:endParaRPr b="0" i="0" sz="2200" u="none" cap="none" strike="noStrike"/>
          </a:p>
        </p:txBody>
      </p:sp>
      <p:sp>
        <p:nvSpPr>
          <p:cNvPr id="310" name="Google Shape;310;p62"/>
          <p:cNvSpPr/>
          <p:nvPr/>
        </p:nvSpPr>
        <p:spPr>
          <a:xfrm>
            <a:off x="711484" y="2820609"/>
            <a:ext cx="28014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Moving Around</a:t>
            </a:r>
            <a:endParaRPr b="0" i="0" sz="2200" u="none" cap="none" strike="noStrike"/>
          </a:p>
        </p:txBody>
      </p:sp>
      <p:sp>
        <p:nvSpPr>
          <p:cNvPr id="311" name="Google Shape;311;p62"/>
          <p:cNvSpPr/>
          <p:nvPr/>
        </p:nvSpPr>
        <p:spPr>
          <a:xfrm>
            <a:off x="711484" y="3394846"/>
            <a:ext cx="11020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Where am I? (print working directory)</a:t>
            </a:r>
            <a:endParaRPr b="0" i="0" sz="1750" u="none" cap="none" strike="noStrike"/>
          </a:p>
        </p:txBody>
      </p:sp>
      <p:sp>
        <p:nvSpPr>
          <p:cNvPr id="312" name="Google Shape;312;p62"/>
          <p:cNvSpPr/>
          <p:nvPr/>
        </p:nvSpPr>
        <p:spPr>
          <a:xfrm>
            <a:off x="711484" y="3839307"/>
            <a:ext cx="11020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What's here? (list files and folders)</a:t>
            </a:r>
            <a:endParaRPr b="0" i="0" sz="1750" u="none" cap="none" strike="noStrike"/>
          </a:p>
        </p:txBody>
      </p:sp>
      <p:sp>
        <p:nvSpPr>
          <p:cNvPr id="313" name="Google Shape;313;p62"/>
          <p:cNvSpPr/>
          <p:nvPr/>
        </p:nvSpPr>
        <p:spPr>
          <a:xfrm>
            <a:off x="711484" y="4283768"/>
            <a:ext cx="11020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cd /path/to/directory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Go there (change directory)</a:t>
            </a:r>
            <a:endParaRPr b="0" i="0" sz="1750" u="none" cap="none" strike="noStrike"/>
          </a:p>
        </p:txBody>
      </p:sp>
      <p:sp>
        <p:nvSpPr>
          <p:cNvPr id="314" name="Google Shape;314;p62"/>
          <p:cNvSpPr/>
          <p:nvPr/>
        </p:nvSpPr>
        <p:spPr>
          <a:xfrm>
            <a:off x="711484" y="4728228"/>
            <a:ext cx="11020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ls *.log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Show only log files (pattern matching)</a:t>
            </a:r>
            <a:endParaRPr b="0" i="0" sz="1750" u="none" cap="none" strike="noStrike"/>
          </a:p>
        </p:txBody>
      </p:sp>
      <p:sp>
        <p:nvSpPr>
          <p:cNvPr id="315" name="Google Shape;315;p62"/>
          <p:cNvSpPr/>
          <p:nvPr/>
        </p:nvSpPr>
        <p:spPr>
          <a:xfrm>
            <a:off x="7434471" y="2755763"/>
            <a:ext cx="37029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Reading Files</a:t>
            </a:r>
            <a:endParaRPr b="0" i="0" sz="2200" u="none" cap="none" strike="noStrike"/>
          </a:p>
        </p:txBody>
      </p:sp>
      <p:sp>
        <p:nvSpPr>
          <p:cNvPr id="316" name="Google Shape;316;p62"/>
          <p:cNvSpPr/>
          <p:nvPr/>
        </p:nvSpPr>
        <p:spPr>
          <a:xfrm>
            <a:off x="7434478" y="3330001"/>
            <a:ext cx="6805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cat file.txt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Dump entire file to screen</a:t>
            </a:r>
            <a:endParaRPr b="0" i="0" sz="1750" u="none" cap="none" strike="noStrike"/>
          </a:p>
        </p:txBody>
      </p:sp>
      <p:sp>
        <p:nvSpPr>
          <p:cNvPr id="317" name="Google Shape;317;p62"/>
          <p:cNvSpPr/>
          <p:nvPr/>
        </p:nvSpPr>
        <p:spPr>
          <a:xfrm>
            <a:off x="7434478" y="3774463"/>
            <a:ext cx="6805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less file.txt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Paginate with search (press / to search)</a:t>
            </a:r>
            <a:endParaRPr b="0" i="0" sz="1750" u="none" cap="none" strike="noStrike"/>
          </a:p>
        </p:txBody>
      </p:sp>
      <p:sp>
        <p:nvSpPr>
          <p:cNvPr id="318" name="Google Shape;318;p62"/>
          <p:cNvSpPr/>
          <p:nvPr/>
        </p:nvSpPr>
        <p:spPr>
          <a:xfrm>
            <a:off x="7434478" y="4218923"/>
            <a:ext cx="6805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head -n 20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First 20 lines</a:t>
            </a:r>
            <a:endParaRPr b="0" i="0" sz="1750" u="none" cap="none" strike="noStrike"/>
          </a:p>
        </p:txBody>
      </p:sp>
      <p:sp>
        <p:nvSpPr>
          <p:cNvPr id="319" name="Google Shape;319;p62"/>
          <p:cNvSpPr/>
          <p:nvPr/>
        </p:nvSpPr>
        <p:spPr>
          <a:xfrm>
            <a:off x="7434478" y="4663384"/>
            <a:ext cx="6805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tail -f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Last lines, live updates (perfect for logs)</a:t>
            </a:r>
            <a:endParaRPr b="0" i="0" sz="1750" u="none" cap="none" strike="noStrike"/>
          </a:p>
        </p:txBody>
      </p:sp>
      <p:sp>
        <p:nvSpPr>
          <p:cNvPr id="320" name="Google Shape;320;p62"/>
          <p:cNvSpPr/>
          <p:nvPr/>
        </p:nvSpPr>
        <p:spPr>
          <a:xfrm>
            <a:off x="7434478" y="5107845"/>
            <a:ext cx="6805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grep "error" file.txt</a:t>
            </a:r>
            <a:r>
              <a:rPr b="0" i="0" lang="en-US" sz="17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Find specific lines</a:t>
            </a:r>
            <a:endParaRPr b="0" i="0" sz="1750" u="none" cap="none" strike="noStrike"/>
          </a:p>
        </p:txBody>
      </p:sp>
      <p:sp>
        <p:nvSpPr>
          <p:cNvPr id="321" name="Google Shape;321;p62"/>
          <p:cNvSpPr/>
          <p:nvPr/>
        </p:nvSpPr>
        <p:spPr>
          <a:xfrm>
            <a:off x="12359045" y="2295287"/>
            <a:ext cx="1494473" cy="358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3"/>
          <p:cNvSpPr/>
          <p:nvPr/>
        </p:nvSpPr>
        <p:spPr>
          <a:xfrm>
            <a:off x="793790" y="920115"/>
            <a:ext cx="5387102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200"/>
              <a:buFont typeface="Roboto Slab"/>
              <a:buNone/>
            </a:pPr>
            <a:r>
              <a:rPr b="0" i="0" lang="en-US" sz="42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Who Can Do What?</a:t>
            </a:r>
            <a:endParaRPr b="0" i="0" sz="4200" u="none" cap="none" strike="noStrike"/>
          </a:p>
        </p:txBody>
      </p:sp>
      <p:sp>
        <p:nvSpPr>
          <p:cNvPr id="328" name="Google Shape;328;p63"/>
          <p:cNvSpPr/>
          <p:nvPr/>
        </p:nvSpPr>
        <p:spPr>
          <a:xfrm>
            <a:off x="793790" y="1900595"/>
            <a:ext cx="13042821" cy="351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Every file in Linux has permissions that control read, write, and execute access. The command </a:t>
            </a:r>
            <a:r>
              <a:rPr b="0" i="0" lang="en-US" sz="16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ls -la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reveals these permissions:</a:t>
            </a:r>
            <a:endParaRPr b="0" i="0" sz="1650" u="none" cap="none" strike="noStrike"/>
          </a:p>
        </p:txBody>
      </p:sp>
      <p:sp>
        <p:nvSpPr>
          <p:cNvPr id="329" name="Google Shape;329;p63"/>
          <p:cNvSpPr/>
          <p:nvPr/>
        </p:nvSpPr>
        <p:spPr>
          <a:xfrm>
            <a:off x="793790" y="2686883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Example Output</a:t>
            </a:r>
            <a:endParaRPr b="0" i="0" sz="2100" u="none" cap="none" strike="noStrike"/>
          </a:p>
        </p:txBody>
      </p:sp>
      <p:sp>
        <p:nvSpPr>
          <p:cNvPr id="330" name="Google Shape;330;p63"/>
          <p:cNvSpPr/>
          <p:nvPr/>
        </p:nvSpPr>
        <p:spPr>
          <a:xfrm>
            <a:off x="793790" y="3253740"/>
            <a:ext cx="4901565" cy="659249"/>
          </a:xfrm>
          <a:prstGeom prst="roundRect">
            <a:avLst>
              <a:gd fmla="val 49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3"/>
          <p:cNvSpPr/>
          <p:nvPr/>
        </p:nvSpPr>
        <p:spPr>
          <a:xfrm>
            <a:off x="783074" y="3253740"/>
            <a:ext cx="4922996" cy="659249"/>
          </a:xfrm>
          <a:prstGeom prst="roundRect">
            <a:avLst>
              <a:gd fmla="val 4903" name="adj"/>
            </a:avLst>
          </a:prstGeom>
          <a:solidFill>
            <a:srgbClr val="2D3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3"/>
          <p:cNvSpPr/>
          <p:nvPr/>
        </p:nvSpPr>
        <p:spPr>
          <a:xfrm>
            <a:off x="998458" y="3415308"/>
            <a:ext cx="4492228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-rwxr-xr-x</a:t>
            </a:r>
            <a:endParaRPr b="0" i="0" sz="1650" u="none" cap="none" strike="noStrike"/>
          </a:p>
        </p:txBody>
      </p:sp>
      <p:sp>
        <p:nvSpPr>
          <p:cNvPr id="333" name="Google Shape;333;p63"/>
          <p:cNvSpPr/>
          <p:nvPr/>
        </p:nvSpPr>
        <p:spPr>
          <a:xfrm>
            <a:off x="793790" y="4143256"/>
            <a:ext cx="4901565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Owner: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rwx (read, write, execute)</a:t>
            </a:r>
            <a:endParaRPr b="0" i="0" sz="1650" u="none" cap="none" strike="noStrike"/>
          </a:p>
        </p:txBody>
      </p:sp>
      <p:sp>
        <p:nvSpPr>
          <p:cNvPr id="334" name="Google Shape;334;p63"/>
          <p:cNvSpPr/>
          <p:nvPr/>
        </p:nvSpPr>
        <p:spPr>
          <a:xfrm>
            <a:off x="793790" y="4550926"/>
            <a:ext cx="4901565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Group: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r-x (read, execute only)</a:t>
            </a:r>
            <a:endParaRPr b="0" i="0" sz="1650" u="none" cap="none" strike="noStrike"/>
          </a:p>
        </p:txBody>
      </p:sp>
      <p:sp>
        <p:nvSpPr>
          <p:cNvPr id="335" name="Google Shape;335;p63"/>
          <p:cNvSpPr/>
          <p:nvPr/>
        </p:nvSpPr>
        <p:spPr>
          <a:xfrm>
            <a:off x="793790" y="4958596"/>
            <a:ext cx="4901565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1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Others: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r-x (read, execute only)</a:t>
            </a:r>
            <a:endParaRPr b="0" i="0" sz="1650" u="none" cap="none" strike="noStrike"/>
          </a:p>
        </p:txBody>
      </p:sp>
      <p:sp>
        <p:nvSpPr>
          <p:cNvPr id="336" name="Google Shape;336;p63"/>
          <p:cNvSpPr/>
          <p:nvPr/>
        </p:nvSpPr>
        <p:spPr>
          <a:xfrm>
            <a:off x="793790" y="5499378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100"/>
              <a:buFont typeface="Roboto Slab"/>
              <a:buNone/>
            </a:pPr>
            <a:r>
              <a:rPr b="0" i="0" lang="en-US" sz="2100" u="none" cap="none" strike="noStrik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Key Commands</a:t>
            </a:r>
            <a:endParaRPr b="0" i="0" sz="2100" u="none" cap="none" strike="noStrike"/>
          </a:p>
        </p:txBody>
      </p:sp>
      <p:sp>
        <p:nvSpPr>
          <p:cNvPr id="337" name="Google Shape;337;p63"/>
          <p:cNvSpPr/>
          <p:nvPr/>
        </p:nvSpPr>
        <p:spPr>
          <a:xfrm>
            <a:off x="793790" y="6040636"/>
            <a:ext cx="4901565" cy="351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chmod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Change permissions</a:t>
            </a:r>
            <a:endParaRPr b="0" i="0" sz="1650" u="none" cap="none" strike="noStrike"/>
          </a:p>
        </p:txBody>
      </p:sp>
      <p:sp>
        <p:nvSpPr>
          <p:cNvPr id="338" name="Google Shape;338;p63"/>
          <p:cNvSpPr/>
          <p:nvPr/>
        </p:nvSpPr>
        <p:spPr>
          <a:xfrm>
            <a:off x="793790" y="6463546"/>
            <a:ext cx="4901565" cy="351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chown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Change ownership</a:t>
            </a:r>
            <a:endParaRPr b="0" i="0" sz="1650" u="none" cap="none" strike="noStrike"/>
          </a:p>
        </p:txBody>
      </p:sp>
      <p:sp>
        <p:nvSpPr>
          <p:cNvPr id="339" name="Google Shape;339;p63"/>
          <p:cNvSpPr/>
          <p:nvPr/>
        </p:nvSpPr>
        <p:spPr>
          <a:xfrm>
            <a:off x="793790" y="6886456"/>
            <a:ext cx="4901565" cy="351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highlight>
                  <a:srgbClr val="2D3440"/>
                </a:highlight>
                <a:latin typeface="Consolas"/>
                <a:ea typeface="Consolas"/>
                <a:cs typeface="Consolas"/>
                <a:sym typeface="Consolas"/>
              </a:rPr>
              <a:t>sudo</a:t>
            </a: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 — Execute as superuser</a:t>
            </a:r>
            <a:endParaRPr b="0" i="0" sz="1650" u="none" cap="none" strike="noStrike"/>
          </a:p>
        </p:txBody>
      </p:sp>
      <p:sp>
        <p:nvSpPr>
          <p:cNvPr id="340" name="Google Shape;340;p63"/>
          <p:cNvSpPr/>
          <p:nvPr/>
        </p:nvSpPr>
        <p:spPr>
          <a:xfrm>
            <a:off x="6228755" y="2686883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t/>
            </a:r>
            <a:endParaRPr b="0" i="0" sz="2100" u="none" cap="none" strike="noStrike"/>
          </a:p>
        </p:txBody>
      </p:sp>
      <p:sp>
        <p:nvSpPr>
          <p:cNvPr id="341" name="Google Shape;341;p63"/>
          <p:cNvSpPr/>
          <p:nvPr/>
        </p:nvSpPr>
        <p:spPr>
          <a:xfrm>
            <a:off x="6228755" y="3228142"/>
            <a:ext cx="7615357" cy="672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Privilege escalation attacks frequently exploit incorrect file permissions. A common scenario:</a:t>
            </a:r>
            <a:endParaRPr b="0" i="0" sz="1650" u="none" cap="none" strike="noStrike"/>
          </a:p>
        </p:txBody>
      </p:sp>
      <p:sp>
        <p:nvSpPr>
          <p:cNvPr id="342" name="Google Shape;342;p63"/>
          <p:cNvSpPr/>
          <p:nvPr/>
        </p:nvSpPr>
        <p:spPr>
          <a:xfrm>
            <a:off x="6228755" y="4084558"/>
            <a:ext cx="7615357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Calibri"/>
              <a:buAutoNum type="arabicPeriod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Sensitive configuration file has world-readable permissions</a:t>
            </a:r>
            <a:endParaRPr b="0" i="0" sz="1650" u="none" cap="none" strike="noStrike"/>
          </a:p>
        </p:txBody>
      </p:sp>
      <p:sp>
        <p:nvSpPr>
          <p:cNvPr id="343" name="Google Shape;343;p63"/>
          <p:cNvSpPr/>
          <p:nvPr/>
        </p:nvSpPr>
        <p:spPr>
          <a:xfrm>
            <a:off x="6228755" y="4492228"/>
            <a:ext cx="7615357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Calibri"/>
              <a:buAutoNum type="arabicPeriod" startAt="2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Attacker reads database credentials</a:t>
            </a:r>
            <a:endParaRPr b="0" i="0" sz="1650" u="none" cap="none" strike="noStrike"/>
          </a:p>
        </p:txBody>
      </p:sp>
      <p:sp>
        <p:nvSpPr>
          <p:cNvPr id="344" name="Google Shape;344;p63"/>
          <p:cNvSpPr/>
          <p:nvPr/>
        </p:nvSpPr>
        <p:spPr>
          <a:xfrm>
            <a:off x="6228755" y="4899898"/>
            <a:ext cx="7615357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Calibri"/>
              <a:buAutoNum type="arabicPeriod" startAt="3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Lateral movement to database server</a:t>
            </a:r>
            <a:endParaRPr b="0" i="0" sz="1650" u="none" cap="none" strike="noStrike"/>
          </a:p>
        </p:txBody>
      </p:sp>
      <p:sp>
        <p:nvSpPr>
          <p:cNvPr id="345" name="Google Shape;345;p63"/>
          <p:cNvSpPr/>
          <p:nvPr/>
        </p:nvSpPr>
        <p:spPr>
          <a:xfrm>
            <a:off x="6228755" y="5307568"/>
            <a:ext cx="7615357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Calibri"/>
              <a:buAutoNum type="arabicPeriod" startAt="4"/>
            </a:pPr>
            <a:r>
              <a:rPr b="0" i="0" lang="en-US" sz="1650" u="none" cap="none" strike="noStrik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Game over</a:t>
            </a:r>
            <a:endParaRPr b="0" i="0" sz="1650" u="none" cap="none" strike="noStrike"/>
          </a:p>
        </p:txBody>
      </p:sp>
      <p:sp>
        <p:nvSpPr>
          <p:cNvPr id="346" name="Google Shape;346;p63"/>
          <p:cNvSpPr/>
          <p:nvPr/>
        </p:nvSpPr>
        <p:spPr>
          <a:xfrm>
            <a:off x="6228755" y="5827871"/>
            <a:ext cx="7615357" cy="336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